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86" r:id="rId3"/>
    <p:sldId id="273" r:id="rId4"/>
    <p:sldId id="284" r:id="rId5"/>
    <p:sldId id="278" r:id="rId6"/>
    <p:sldId id="261" r:id="rId7"/>
    <p:sldId id="279"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470" autoAdjust="0"/>
  </p:normalViewPr>
  <p:slideViewPr>
    <p:cSldViewPr snapToGrid="0">
      <p:cViewPr varScale="1">
        <p:scale>
          <a:sx n="77" d="100"/>
          <a:sy n="77" d="100"/>
        </p:scale>
        <p:origin x="108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5EF3B-F263-48A1-B892-FB47D80E0B46}" type="datetimeFigureOut">
              <a:rPr lang="nb-NO" smtClean="0"/>
              <a:t>10.01.2019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F55AA-CD02-471D-8EEC-8AEF35AA5A8C}" type="slidenum">
              <a:rPr lang="nb-NO" smtClean="0"/>
              <a:t>‹#›</a:t>
            </a:fld>
            <a:endParaRPr lang="nb-NO"/>
          </a:p>
        </p:txBody>
      </p:sp>
    </p:spTree>
    <p:extLst>
      <p:ext uri="{BB962C8B-B14F-4D97-AF65-F5344CB8AC3E}">
        <p14:creationId xmlns:p14="http://schemas.microsoft.com/office/powerpoint/2010/main" val="373726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1</a:t>
            </a:fld>
            <a:endParaRPr lang="nb-NO"/>
          </a:p>
        </p:txBody>
      </p:sp>
    </p:spTree>
    <p:extLst>
      <p:ext uri="{BB962C8B-B14F-4D97-AF65-F5344CB8AC3E}">
        <p14:creationId xmlns:p14="http://schemas.microsoft.com/office/powerpoint/2010/main" val="41598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¨Hvis videoen ikke</a:t>
            </a:r>
            <a:r>
              <a:rPr lang="nb-NO" baseline="0" dirty="0" smtClean="0"/>
              <a:t> fungerer, prøv denne linken: </a:t>
            </a:r>
            <a:r>
              <a:rPr lang="nb-NO" dirty="0" smtClean="0"/>
              <a:t>https://youtu.be/QFrqTFRy-LU </a:t>
            </a:r>
          </a:p>
          <a:p>
            <a:endParaRPr lang="nb-NO" dirty="0" smtClean="0"/>
          </a:p>
          <a:p>
            <a:endParaRPr lang="nb-NO" dirty="0" smtClean="0"/>
          </a:p>
          <a:p>
            <a:pPr marL="0" indent="0">
              <a:buFontTx/>
              <a:buNone/>
            </a:pPr>
            <a:endParaRPr lang="nb-NO" baseline="0" dirty="0" smtClean="0"/>
          </a:p>
          <a:p>
            <a:pPr marL="0" indent="0">
              <a:buFontTx/>
              <a:buNone/>
            </a:pPr>
            <a:endParaRPr lang="nb-NO" baseline="0" dirty="0" smtClean="0"/>
          </a:p>
          <a:p>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2</a:t>
            </a:fld>
            <a:endParaRPr lang="nb-NO"/>
          </a:p>
        </p:txBody>
      </p:sp>
    </p:spTree>
    <p:extLst>
      <p:ext uri="{BB962C8B-B14F-4D97-AF65-F5344CB8AC3E}">
        <p14:creationId xmlns:p14="http://schemas.microsoft.com/office/powerpoint/2010/main" val="240282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3</a:t>
            </a:fld>
            <a:endParaRPr lang="nb-NO"/>
          </a:p>
        </p:txBody>
      </p:sp>
    </p:spTree>
    <p:extLst>
      <p:ext uri="{BB962C8B-B14F-4D97-AF65-F5344CB8AC3E}">
        <p14:creationId xmlns:p14="http://schemas.microsoft.com/office/powerpoint/2010/main" val="286039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4</a:t>
            </a:fld>
            <a:endParaRPr lang="nb-NO"/>
          </a:p>
        </p:txBody>
      </p:sp>
    </p:spTree>
    <p:extLst>
      <p:ext uri="{BB962C8B-B14F-4D97-AF65-F5344CB8AC3E}">
        <p14:creationId xmlns:p14="http://schemas.microsoft.com/office/powerpoint/2010/main" val="363020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5</a:t>
            </a:fld>
            <a:endParaRPr lang="nb-NO"/>
          </a:p>
        </p:txBody>
      </p:sp>
    </p:spTree>
    <p:extLst>
      <p:ext uri="{BB962C8B-B14F-4D97-AF65-F5344CB8AC3E}">
        <p14:creationId xmlns:p14="http://schemas.microsoft.com/office/powerpoint/2010/main" val="41558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F24516C-216B-420A-BF22-8837D282F24F}" type="slidenum">
              <a:rPr lang="nb-NO" smtClean="0"/>
              <a:t>6</a:t>
            </a:fld>
            <a:endParaRPr lang="nb-NO"/>
          </a:p>
        </p:txBody>
      </p:sp>
    </p:spTree>
    <p:extLst>
      <p:ext uri="{BB962C8B-B14F-4D97-AF65-F5344CB8AC3E}">
        <p14:creationId xmlns:p14="http://schemas.microsoft.com/office/powerpoint/2010/main" val="333397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F24516C-216B-420A-BF22-8837D282F24F}" type="slidenum">
              <a:rPr lang="nb-NO" smtClean="0"/>
              <a:t>7</a:t>
            </a:fld>
            <a:endParaRPr lang="nb-NO"/>
          </a:p>
        </p:txBody>
      </p:sp>
    </p:spTree>
    <p:extLst>
      <p:ext uri="{BB962C8B-B14F-4D97-AF65-F5344CB8AC3E}">
        <p14:creationId xmlns:p14="http://schemas.microsoft.com/office/powerpoint/2010/main" val="96730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36499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70752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99482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o deler m/ farge venst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2F7F58A-510C-2D43-8737-525421A2C421}"/>
              </a:ext>
            </a:extLst>
          </p:cNvPr>
          <p:cNvSpPr/>
          <p:nvPr/>
        </p:nvSpPr>
        <p:spPr>
          <a:xfrm>
            <a:off x="696734" y="1556403"/>
            <a:ext cx="5314154" cy="4517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84DCA5A0-DAAF-8A4D-BBAC-52733E0047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5616"/>
          <a:stretch/>
        </p:blipFill>
        <p:spPr>
          <a:xfrm>
            <a:off x="696734" y="2276872"/>
            <a:ext cx="411083" cy="3312891"/>
          </a:xfrm>
          <a:prstGeom prst="rect">
            <a:avLst/>
          </a:prstGeom>
        </p:spPr>
      </p:pic>
      <p:sp>
        <p:nvSpPr>
          <p:cNvPr id="11" name="Plassholder for innhold 3">
            <a:extLst>
              <a:ext uri="{FF2B5EF4-FFF2-40B4-BE49-F238E27FC236}">
                <a16:creationId xmlns:a16="http://schemas.microsoft.com/office/drawing/2014/main" id="{24105AA8-977A-8A43-8D3A-371E328A04C7}"/>
              </a:ext>
            </a:extLst>
          </p:cNvPr>
          <p:cNvSpPr>
            <a:spLocks noGrp="1"/>
          </p:cNvSpPr>
          <p:nvPr>
            <p:ph sz="half" idx="2" hasCustomPrompt="1"/>
          </p:nvPr>
        </p:nvSpPr>
        <p:spPr>
          <a:xfrm>
            <a:off x="6333522" y="1556403"/>
            <a:ext cx="5314154" cy="4517270"/>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12" name="Plassholder for innhold 3">
            <a:extLst>
              <a:ext uri="{FF2B5EF4-FFF2-40B4-BE49-F238E27FC236}">
                <a16:creationId xmlns:a16="http://schemas.microsoft.com/office/drawing/2014/main" id="{2AA1BD41-7AE6-8A4E-A47D-B6698FA88893}"/>
              </a:ext>
            </a:extLst>
          </p:cNvPr>
          <p:cNvSpPr>
            <a:spLocks noGrp="1"/>
          </p:cNvSpPr>
          <p:nvPr>
            <p:ph sz="half" idx="10" hasCustomPrompt="1"/>
          </p:nvPr>
        </p:nvSpPr>
        <p:spPr>
          <a:xfrm>
            <a:off x="696734" y="1556403"/>
            <a:ext cx="5314154" cy="4517269"/>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6" name="Tittel 1">
            <a:extLst>
              <a:ext uri="{FF2B5EF4-FFF2-40B4-BE49-F238E27FC236}">
                <a16:creationId xmlns:a16="http://schemas.microsoft.com/office/drawing/2014/main" id="{18C293A5-7DE7-0243-BA2F-7E4356929FD2}"/>
              </a:ext>
            </a:extLst>
          </p:cNvPr>
          <p:cNvSpPr>
            <a:spLocks noGrp="1"/>
          </p:cNvSpPr>
          <p:nvPr>
            <p:ph type="title"/>
          </p:nvPr>
        </p:nvSpPr>
        <p:spPr>
          <a:xfrm>
            <a:off x="686118" y="230841"/>
            <a:ext cx="10515600" cy="1325563"/>
          </a:xfrm>
        </p:spPr>
        <p:txBody>
          <a:bodyPr/>
          <a:lstStyle>
            <a:lvl1pPr algn="l">
              <a:defRPr b="1" i="0" u="none">
                <a:solidFill>
                  <a:schemeClr val="tx1"/>
                </a:solidFill>
              </a:defRPr>
            </a:lvl1pPr>
          </a:lstStyle>
          <a:p>
            <a:r>
              <a:rPr lang="nb-NO" dirty="0"/>
              <a:t>Klikk for å redigere tittelstil</a:t>
            </a:r>
          </a:p>
        </p:txBody>
      </p:sp>
      <p:pic>
        <p:nvPicPr>
          <p:cNvPr id="7" name="Bilde 6">
            <a:extLst>
              <a:ext uri="{FF2B5EF4-FFF2-40B4-BE49-F238E27FC236}">
                <a16:creationId xmlns:a16="http://schemas.microsoft.com/office/drawing/2014/main" id="{120A7555-0D9D-8C40-A4F0-C2337CCD5E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39782" y="453616"/>
            <a:ext cx="628036" cy="728009"/>
          </a:xfrm>
          <a:prstGeom prst="rect">
            <a:avLst/>
          </a:prstGeom>
        </p:spPr>
      </p:pic>
    </p:spTree>
    <p:extLst>
      <p:ext uri="{BB962C8B-B14F-4D97-AF65-F5344CB8AC3E}">
        <p14:creationId xmlns:p14="http://schemas.microsoft.com/office/powerpoint/2010/main" val="191231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tellysbilde">
    <p:bg>
      <p:bgPr>
        <a:solidFill>
          <a:schemeClr val="bg1">
            <a:alpha val="89000"/>
          </a:schemeClr>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806244" y="392069"/>
            <a:ext cx="9144000" cy="911941"/>
          </a:xfrm>
        </p:spPr>
        <p:txBody>
          <a:bodyPr anchor="b">
            <a:normAutofit/>
          </a:bodyPr>
          <a:lstStyle>
            <a:lvl1pPr algn="l">
              <a:defRPr sz="4800"/>
            </a:lvl1pPr>
          </a:lstStyle>
          <a:p>
            <a:r>
              <a:rPr lang="nb-NO"/>
              <a:t>Klikk for å redigere tittelstil</a:t>
            </a:r>
            <a:endParaRPr lang="nb-NO" dirty="0"/>
          </a:p>
        </p:txBody>
      </p:sp>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9832"/>
            <a:ext cx="12192000" cy="6858000"/>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endParaRPr lang="nb-NO" dirty="0"/>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806244" y="1488597"/>
            <a:ext cx="9144000" cy="1027240"/>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7428339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37559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3893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46463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E4E181B-6F44-452C-BF54-BE008F1D9E0F}" type="datetimeFigureOut">
              <a:rPr lang="nb-NO" smtClean="0"/>
              <a:t>10.01.2019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05600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E4E181B-6F44-452C-BF54-BE008F1D9E0F}" type="datetimeFigureOut">
              <a:rPr lang="nb-NO" smtClean="0"/>
              <a:t>10.01.2019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55616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E4E181B-6F44-452C-BF54-BE008F1D9E0F}" type="datetimeFigureOut">
              <a:rPr lang="nb-NO" smtClean="0"/>
              <a:t>10.01.2019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1683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22846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418443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E181B-6F44-452C-BF54-BE008F1D9E0F}" type="datetimeFigureOut">
              <a:rPr lang="nb-NO" smtClean="0"/>
              <a:t>10.01.2019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63CB-1A44-444C-B9C7-DED27A5CEDAA}" type="slidenum">
              <a:rPr lang="nb-NO" smtClean="0"/>
              <a:t>‹#›</a:t>
            </a:fld>
            <a:endParaRPr lang="nb-NO"/>
          </a:p>
        </p:txBody>
      </p:sp>
    </p:spTree>
    <p:extLst>
      <p:ext uri="{BB962C8B-B14F-4D97-AF65-F5344CB8AC3E}">
        <p14:creationId xmlns:p14="http://schemas.microsoft.com/office/powerpoint/2010/main" val="3733205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QFrqTFRy-LU"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07" y="344354"/>
            <a:ext cx="9256735" cy="6171157"/>
          </a:xfrm>
          <a:prstGeom prst="rect">
            <a:avLst/>
          </a:prstGeom>
        </p:spPr>
      </p:pic>
      <p:pic>
        <p:nvPicPr>
          <p:cNvPr id="8" name="Bilde 7"/>
          <p:cNvPicPr>
            <a:picLocks noChangeAspect="1"/>
          </p:cNvPicPr>
          <p:nvPr/>
        </p:nvPicPr>
        <p:blipFill rotWithShape="1">
          <a:blip r:embed="rId4"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Tree>
    <p:extLst>
      <p:ext uri="{BB962C8B-B14F-4D97-AF65-F5344CB8AC3E}">
        <p14:creationId xmlns:p14="http://schemas.microsoft.com/office/powerpoint/2010/main" val="4075134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4"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pic>
        <p:nvPicPr>
          <p:cNvPr id="7" name="Bil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7104" y="4238172"/>
            <a:ext cx="2758446" cy="2807214"/>
          </a:xfrm>
          <a:prstGeom prst="rect">
            <a:avLst/>
          </a:prstGeom>
        </p:spPr>
      </p:pic>
      <p:sp>
        <p:nvSpPr>
          <p:cNvPr id="8" name="Tittel 1"/>
          <p:cNvSpPr>
            <a:spLocks noGrp="1"/>
          </p:cNvSpPr>
          <p:nvPr>
            <p:ph type="title"/>
          </p:nvPr>
        </p:nvSpPr>
        <p:spPr>
          <a:xfrm>
            <a:off x="220231" y="32677"/>
            <a:ext cx="10515600" cy="1325563"/>
          </a:xfrm>
        </p:spPr>
        <p:txBody>
          <a:bodyPr>
            <a:normAutofit/>
          </a:bodyPr>
          <a:lstStyle/>
          <a:p>
            <a:r>
              <a:rPr lang="nb-NO" sz="3000" b="1" dirty="0" smtClean="0"/>
              <a:t>Hvordan ser verden ut i 2019?</a:t>
            </a:r>
            <a:endParaRPr lang="nb-NO" sz="3000" b="1" dirty="0"/>
          </a:p>
        </p:txBody>
      </p:sp>
      <p:pic>
        <p:nvPicPr>
          <p:cNvPr id="3" name="QFrqTFRy-LU"/>
          <p:cNvPicPr>
            <a:picLocks noGrp="1" noRot="1" noChangeAspect="1"/>
          </p:cNvPicPr>
          <p:nvPr>
            <p:ph idx="1"/>
            <a:videoFile r:link="rId1"/>
          </p:nvPr>
        </p:nvPicPr>
        <p:blipFill>
          <a:blip r:embed="rId6"/>
          <a:stretch>
            <a:fillRect/>
          </a:stretch>
        </p:blipFill>
        <p:spPr>
          <a:xfrm>
            <a:off x="3810000" y="2714625"/>
            <a:ext cx="4572000" cy="2571750"/>
          </a:xfrm>
          <a:prstGeom prst="rect">
            <a:avLst/>
          </a:prstGeom>
        </p:spPr>
      </p:pic>
    </p:spTree>
    <p:extLst>
      <p:ext uri="{BB962C8B-B14F-4D97-AF65-F5344CB8AC3E}">
        <p14:creationId xmlns:p14="http://schemas.microsoft.com/office/powerpoint/2010/main" val="1768973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19977"/>
            <a:ext cx="10515600" cy="1325563"/>
          </a:xfrm>
        </p:spPr>
        <p:txBody>
          <a:bodyPr>
            <a:normAutofit/>
          </a:bodyPr>
          <a:lstStyle/>
          <a:p>
            <a:r>
              <a:rPr lang="nb-NO" sz="3000" b="1" dirty="0" smtClean="0">
                <a:latin typeface="Garamond" panose="02020404030301010803" pitchFamily="18" charset="0"/>
              </a:rPr>
              <a:t>Veldig mange tenker at verden blir stadig verre</a:t>
            </a:r>
            <a:endParaRPr lang="nb-NO" sz="3000" b="1" dirty="0">
              <a:latin typeface="Garamond" panose="02020404030301010803" pitchFamily="18" charset="0"/>
            </a:endParaRPr>
          </a:p>
        </p:txBody>
      </p:sp>
      <p:grpSp>
        <p:nvGrpSpPr>
          <p:cNvPr id="22" name="Group 35844"/>
          <p:cNvGrpSpPr/>
          <p:nvPr/>
        </p:nvGrpSpPr>
        <p:grpSpPr>
          <a:xfrm>
            <a:off x="3390900" y="1828800"/>
            <a:ext cx="5628952" cy="4536813"/>
            <a:chOff x="3769328" y="584821"/>
            <a:chExt cx="6114691" cy="5869245"/>
          </a:xfrm>
        </p:grpSpPr>
        <p:cxnSp>
          <p:nvCxnSpPr>
            <p:cNvPr id="23" name="Straight Connector 35842"/>
            <p:cNvCxnSpPr/>
            <p:nvPr/>
          </p:nvCxnSpPr>
          <p:spPr>
            <a:xfrm>
              <a:off x="4377909"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110"/>
            <p:cNvCxnSpPr/>
            <p:nvPr/>
          </p:nvCxnSpPr>
          <p:spPr>
            <a:xfrm>
              <a:off x="3769328"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111"/>
            <p:cNvCxnSpPr/>
            <p:nvPr/>
          </p:nvCxnSpPr>
          <p:spPr>
            <a:xfrm>
              <a:off x="4985615"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113"/>
            <p:cNvCxnSpPr/>
            <p:nvPr/>
          </p:nvCxnSpPr>
          <p:spPr>
            <a:xfrm>
              <a:off x="5601578"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116"/>
            <p:cNvCxnSpPr/>
            <p:nvPr/>
          </p:nvCxnSpPr>
          <p:spPr>
            <a:xfrm>
              <a:off x="6830100"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117"/>
            <p:cNvCxnSpPr/>
            <p:nvPr/>
          </p:nvCxnSpPr>
          <p:spPr>
            <a:xfrm>
              <a:off x="6221519"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119"/>
            <p:cNvCxnSpPr/>
            <p:nvPr/>
          </p:nvCxnSpPr>
          <p:spPr>
            <a:xfrm>
              <a:off x="7435852"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120"/>
            <p:cNvCxnSpPr/>
            <p:nvPr/>
          </p:nvCxnSpPr>
          <p:spPr>
            <a:xfrm>
              <a:off x="8051815"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121"/>
            <p:cNvCxnSpPr/>
            <p:nvPr/>
          </p:nvCxnSpPr>
          <p:spPr>
            <a:xfrm>
              <a:off x="9280337"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122"/>
            <p:cNvCxnSpPr/>
            <p:nvPr/>
          </p:nvCxnSpPr>
          <p:spPr>
            <a:xfrm>
              <a:off x="8671756"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123"/>
            <p:cNvCxnSpPr/>
            <p:nvPr/>
          </p:nvCxnSpPr>
          <p:spPr>
            <a:xfrm>
              <a:off x="9884019" y="584821"/>
              <a:ext cx="0" cy="586924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4" name="Picture 3" descr="optGlobal3.png"/>
          <p:cNvPicPr>
            <a:picLocks noChangeAspect="1"/>
          </p:cNvPicPr>
          <p:nvPr/>
        </p:nvPicPr>
        <p:blipFill rotWithShape="1">
          <a:blip r:embed="rId4">
            <a:extLst>
              <a:ext uri="{28A0092B-C50C-407E-A947-70E740481C1C}">
                <a14:useLocalDpi xmlns:a14="http://schemas.microsoft.com/office/drawing/2010/main" val="0"/>
              </a:ext>
            </a:extLst>
          </a:blip>
          <a:srcRect t="97118" r="89328" b="-1096"/>
          <a:stretch/>
        </p:blipFill>
        <p:spPr bwMode="auto">
          <a:xfrm>
            <a:off x="10256495" y="6187813"/>
            <a:ext cx="1588318" cy="5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5856"/>
          <p:cNvGrpSpPr/>
          <p:nvPr/>
        </p:nvGrpSpPr>
        <p:grpSpPr>
          <a:xfrm>
            <a:off x="1128045" y="2008604"/>
            <a:ext cx="8797375" cy="323165"/>
            <a:chOff x="1246743" y="556970"/>
            <a:chExt cx="9801444" cy="376925"/>
          </a:xfrm>
        </p:grpSpPr>
        <p:sp>
          <p:nvSpPr>
            <p:cNvPr id="36" name="Rectangle 1"/>
            <p:cNvSpPr/>
            <p:nvPr/>
          </p:nvSpPr>
          <p:spPr bwMode="auto">
            <a:xfrm>
              <a:off x="7974740" y="578380"/>
              <a:ext cx="2067675"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a:latin typeface="Gill Sans MT" panose="020B0502020104020203" pitchFamily="34" charset="0"/>
              </a:endParaRPr>
            </a:p>
          </p:txBody>
        </p:sp>
        <p:sp>
          <p:nvSpPr>
            <p:cNvPr id="37" name="Rectangle 19"/>
            <p:cNvSpPr/>
            <p:nvPr/>
          </p:nvSpPr>
          <p:spPr bwMode="auto">
            <a:xfrm>
              <a:off x="3770354" y="578380"/>
              <a:ext cx="2580715"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a:latin typeface="Gill Sans MT" panose="020B0502020104020203" pitchFamily="34" charset="0"/>
              </a:endParaRPr>
            </a:p>
          </p:txBody>
        </p:sp>
        <p:sp>
          <p:nvSpPr>
            <p:cNvPr id="38" name="TextBox 2"/>
            <p:cNvSpPr txBox="1"/>
            <p:nvPr/>
          </p:nvSpPr>
          <p:spPr>
            <a:xfrm>
              <a:off x="1246743" y="556970"/>
              <a:ext cx="591510" cy="376925"/>
            </a:xfrm>
            <a:prstGeom prst="rect">
              <a:avLst/>
            </a:prstGeom>
            <a:noFill/>
          </p:spPr>
          <p:txBody>
            <a:bodyPr wrap="none" rtlCol="0" anchor="ctr" anchorCtr="0">
              <a:spAutoFit/>
            </a:bodyPr>
            <a:lstStyle/>
            <a:p>
              <a:r>
                <a:rPr lang="sv-SE" sz="1500" dirty="0" smtClean="0">
                  <a:latin typeface="Gill Sans MT" panose="020B0502020104020203" pitchFamily="34" charset="0"/>
                </a:rPr>
                <a:t>Kina</a:t>
              </a:r>
              <a:endParaRPr lang="sv-SE" sz="1500" dirty="0">
                <a:latin typeface="Gill Sans MT" panose="020B0502020104020203" pitchFamily="34" charset="0"/>
              </a:endParaRPr>
            </a:p>
          </p:txBody>
        </p:sp>
        <p:sp>
          <p:nvSpPr>
            <p:cNvPr id="39" name="Rectangle 55"/>
            <p:cNvSpPr/>
            <p:nvPr/>
          </p:nvSpPr>
          <p:spPr bwMode="auto">
            <a:xfrm>
              <a:off x="2751792" y="557015"/>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41</a:t>
              </a:r>
            </a:p>
          </p:txBody>
        </p:sp>
        <p:sp>
          <p:nvSpPr>
            <p:cNvPr id="40" name="Rectangle 90"/>
            <p:cNvSpPr/>
            <p:nvPr/>
          </p:nvSpPr>
          <p:spPr bwMode="auto">
            <a:xfrm>
              <a:off x="10040728" y="557015"/>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33</a:t>
              </a:r>
            </a:p>
          </p:txBody>
        </p:sp>
      </p:grpSp>
      <p:grpSp>
        <p:nvGrpSpPr>
          <p:cNvPr id="41" name="Group 35853"/>
          <p:cNvGrpSpPr/>
          <p:nvPr/>
        </p:nvGrpSpPr>
        <p:grpSpPr>
          <a:xfrm>
            <a:off x="1128045" y="2447911"/>
            <a:ext cx="8797375" cy="323165"/>
            <a:chOff x="1246743" y="989727"/>
            <a:chExt cx="9801444" cy="376925"/>
          </a:xfrm>
        </p:grpSpPr>
        <p:sp>
          <p:nvSpPr>
            <p:cNvPr id="42" name="Rectangle 3"/>
            <p:cNvSpPr/>
            <p:nvPr/>
          </p:nvSpPr>
          <p:spPr bwMode="auto">
            <a:xfrm>
              <a:off x="7413388" y="1011138"/>
              <a:ext cx="262902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3" name="Rectangle 20"/>
            <p:cNvSpPr/>
            <p:nvPr/>
          </p:nvSpPr>
          <p:spPr bwMode="auto">
            <a:xfrm>
              <a:off x="3770354" y="1011138"/>
              <a:ext cx="1436853"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4" name="TextBox 58"/>
            <p:cNvSpPr txBox="1"/>
            <p:nvPr/>
          </p:nvSpPr>
          <p:spPr>
            <a:xfrm>
              <a:off x="1246743" y="989727"/>
              <a:ext cx="1021926" cy="376925"/>
            </a:xfrm>
            <a:prstGeom prst="rect">
              <a:avLst/>
            </a:prstGeom>
            <a:noFill/>
          </p:spPr>
          <p:txBody>
            <a:bodyPr wrap="none" rtlCol="0" anchor="ctr" anchorCtr="0">
              <a:spAutoFit/>
            </a:bodyPr>
            <a:lstStyle/>
            <a:p>
              <a:r>
                <a:rPr lang="sv-SE" sz="1500" dirty="0">
                  <a:latin typeface="Gill Sans MT" panose="020B0502020104020203" pitchFamily="34" charset="0"/>
                </a:rPr>
                <a:t>Indonesia</a:t>
              </a:r>
            </a:p>
          </p:txBody>
        </p:sp>
        <p:sp>
          <p:nvSpPr>
            <p:cNvPr id="45" name="Rectangle 56"/>
            <p:cNvSpPr/>
            <p:nvPr/>
          </p:nvSpPr>
          <p:spPr bwMode="auto">
            <a:xfrm>
              <a:off x="2751792" y="989773"/>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23</a:t>
              </a:r>
            </a:p>
          </p:txBody>
        </p:sp>
        <p:sp>
          <p:nvSpPr>
            <p:cNvPr id="46" name="Rectangle 91"/>
            <p:cNvSpPr/>
            <p:nvPr/>
          </p:nvSpPr>
          <p:spPr bwMode="auto">
            <a:xfrm>
              <a:off x="10040728" y="989773"/>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42</a:t>
              </a:r>
            </a:p>
          </p:txBody>
        </p:sp>
      </p:grpSp>
      <p:grpSp>
        <p:nvGrpSpPr>
          <p:cNvPr id="47" name="Group 35865"/>
          <p:cNvGrpSpPr/>
          <p:nvPr/>
        </p:nvGrpSpPr>
        <p:grpSpPr>
          <a:xfrm>
            <a:off x="1128046" y="2887220"/>
            <a:ext cx="8797374" cy="323165"/>
            <a:chOff x="1246743" y="1499418"/>
            <a:chExt cx="9801443" cy="376925"/>
          </a:xfrm>
        </p:grpSpPr>
        <p:sp>
          <p:nvSpPr>
            <p:cNvPr id="48" name="Rectangle 4"/>
            <p:cNvSpPr/>
            <p:nvPr/>
          </p:nvSpPr>
          <p:spPr bwMode="auto">
            <a:xfrm>
              <a:off x="6621611" y="1520828"/>
              <a:ext cx="3420805"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9" name="Rectangle 21"/>
            <p:cNvSpPr/>
            <p:nvPr/>
          </p:nvSpPr>
          <p:spPr bwMode="auto">
            <a:xfrm>
              <a:off x="3770355" y="1520828"/>
              <a:ext cx="1002186"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50" name="TextBox 59"/>
            <p:cNvSpPr txBox="1"/>
            <p:nvPr/>
          </p:nvSpPr>
          <p:spPr>
            <a:xfrm>
              <a:off x="1246743" y="1499418"/>
              <a:ext cx="1259458" cy="376925"/>
            </a:xfrm>
            <a:prstGeom prst="rect">
              <a:avLst/>
            </a:prstGeom>
            <a:noFill/>
          </p:spPr>
          <p:txBody>
            <a:bodyPr wrap="none" rtlCol="0" anchor="ctr" anchorCtr="0">
              <a:spAutoFit/>
            </a:bodyPr>
            <a:lstStyle/>
            <a:p>
              <a:r>
                <a:rPr lang="sv-SE" sz="1500" dirty="0">
                  <a:latin typeface="Gill Sans MT" panose="020B0502020104020203" pitchFamily="34" charset="0"/>
                </a:rPr>
                <a:t>Saudi Arabia</a:t>
              </a:r>
            </a:p>
          </p:txBody>
        </p:sp>
        <p:sp>
          <p:nvSpPr>
            <p:cNvPr id="51" name="Rectangle 57"/>
            <p:cNvSpPr/>
            <p:nvPr/>
          </p:nvSpPr>
          <p:spPr bwMode="auto">
            <a:xfrm>
              <a:off x="2751793" y="1499463"/>
              <a:ext cx="1007458"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16</a:t>
              </a:r>
            </a:p>
          </p:txBody>
        </p:sp>
        <p:sp>
          <p:nvSpPr>
            <p:cNvPr id="52" name="Rectangle 92"/>
            <p:cNvSpPr/>
            <p:nvPr/>
          </p:nvSpPr>
          <p:spPr bwMode="auto">
            <a:xfrm>
              <a:off x="10040728" y="1499463"/>
              <a:ext cx="1007458"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55</a:t>
              </a:r>
            </a:p>
          </p:txBody>
        </p:sp>
      </p:grpSp>
      <p:grpSp>
        <p:nvGrpSpPr>
          <p:cNvPr id="59" name="Group 35866"/>
          <p:cNvGrpSpPr/>
          <p:nvPr/>
        </p:nvGrpSpPr>
        <p:grpSpPr>
          <a:xfrm>
            <a:off x="1134589" y="3326423"/>
            <a:ext cx="8797632" cy="323377"/>
            <a:chOff x="1253254" y="1879172"/>
            <a:chExt cx="9801729" cy="377172"/>
          </a:xfrm>
        </p:grpSpPr>
        <p:sp>
          <p:nvSpPr>
            <p:cNvPr id="60" name="Rectangle 8"/>
            <p:cNvSpPr/>
            <p:nvPr/>
          </p:nvSpPr>
          <p:spPr bwMode="auto">
            <a:xfrm>
              <a:off x="6427434" y="1919449"/>
              <a:ext cx="3614981" cy="296619"/>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1" name="Rectangle 25"/>
            <p:cNvSpPr/>
            <p:nvPr/>
          </p:nvSpPr>
          <p:spPr bwMode="auto">
            <a:xfrm>
              <a:off x="3770357" y="1900707"/>
              <a:ext cx="24583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2" name="TextBox 63"/>
            <p:cNvSpPr txBox="1"/>
            <p:nvPr/>
          </p:nvSpPr>
          <p:spPr>
            <a:xfrm>
              <a:off x="1253254" y="1879296"/>
              <a:ext cx="939772" cy="376925"/>
            </a:xfrm>
            <a:prstGeom prst="rect">
              <a:avLst/>
            </a:prstGeom>
            <a:noFill/>
          </p:spPr>
          <p:txBody>
            <a:bodyPr wrap="none" rtlCol="0" anchor="ctr" anchorCtr="0">
              <a:spAutoFit/>
            </a:bodyPr>
            <a:lstStyle/>
            <a:p>
              <a:r>
                <a:rPr lang="sv-SE" sz="1500" dirty="0" smtClean="0">
                  <a:latin typeface="Gill Sans MT" panose="020B0502020104020203" pitchFamily="34" charset="0"/>
                </a:rPr>
                <a:t>Tyskland</a:t>
              </a:r>
              <a:endParaRPr lang="sv-SE" sz="1500" dirty="0">
                <a:latin typeface="Gill Sans MT" panose="020B0502020104020203" pitchFamily="34" charset="0"/>
              </a:endParaRPr>
            </a:p>
          </p:txBody>
        </p:sp>
        <p:sp>
          <p:nvSpPr>
            <p:cNvPr id="63" name="Rectangle 77"/>
            <p:cNvSpPr/>
            <p:nvPr/>
          </p:nvSpPr>
          <p:spPr bwMode="auto">
            <a:xfrm>
              <a:off x="2744996" y="1879172"/>
              <a:ext cx="1014255" cy="3771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a:t>
              </a:r>
            </a:p>
          </p:txBody>
        </p:sp>
        <p:sp>
          <p:nvSpPr>
            <p:cNvPr id="64" name="Rectangle 96"/>
            <p:cNvSpPr/>
            <p:nvPr/>
          </p:nvSpPr>
          <p:spPr bwMode="auto">
            <a:xfrm>
              <a:off x="10040728" y="1879172"/>
              <a:ext cx="1014255" cy="3771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59</a:t>
              </a:r>
            </a:p>
          </p:txBody>
        </p:sp>
      </p:grpSp>
      <p:grpSp>
        <p:nvGrpSpPr>
          <p:cNvPr id="65" name="Group 36"/>
          <p:cNvGrpSpPr/>
          <p:nvPr/>
        </p:nvGrpSpPr>
        <p:grpSpPr>
          <a:xfrm>
            <a:off x="1119708" y="4651936"/>
            <a:ext cx="8826073" cy="357739"/>
            <a:chOff x="1246743" y="4058098"/>
            <a:chExt cx="9833417" cy="417250"/>
          </a:xfrm>
        </p:grpSpPr>
        <p:sp>
          <p:nvSpPr>
            <p:cNvPr id="66" name="Rectangle 9"/>
            <p:cNvSpPr/>
            <p:nvPr/>
          </p:nvSpPr>
          <p:spPr bwMode="auto">
            <a:xfrm>
              <a:off x="5943254" y="4099672"/>
              <a:ext cx="4099161"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7" name="Rectangle 26"/>
            <p:cNvSpPr/>
            <p:nvPr/>
          </p:nvSpPr>
          <p:spPr bwMode="auto">
            <a:xfrm>
              <a:off x="3770355" y="4099672"/>
              <a:ext cx="607554"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8" name="TextBox 64"/>
            <p:cNvSpPr txBox="1"/>
            <p:nvPr/>
          </p:nvSpPr>
          <p:spPr>
            <a:xfrm>
              <a:off x="1246743" y="4078262"/>
              <a:ext cx="821184" cy="376925"/>
            </a:xfrm>
            <a:prstGeom prst="rect">
              <a:avLst/>
            </a:prstGeom>
            <a:noFill/>
          </p:spPr>
          <p:txBody>
            <a:bodyPr wrap="none" rtlCol="0" anchor="ctr" anchorCtr="0">
              <a:spAutoFit/>
            </a:bodyPr>
            <a:lstStyle/>
            <a:p>
              <a:r>
                <a:rPr lang="sv-SE" sz="1500" dirty="0" smtClean="0">
                  <a:latin typeface="Gill Sans MT" panose="020B0502020104020203" pitchFamily="34" charset="0"/>
                </a:rPr>
                <a:t>Sverige</a:t>
              </a:r>
              <a:endParaRPr lang="sv-SE" sz="1500" dirty="0">
                <a:latin typeface="Gill Sans MT" panose="020B0502020104020203" pitchFamily="34" charset="0"/>
              </a:endParaRPr>
            </a:p>
          </p:txBody>
        </p:sp>
        <p:sp>
          <p:nvSpPr>
            <p:cNvPr id="69" name="Rectangle 78"/>
            <p:cNvSpPr/>
            <p:nvPr/>
          </p:nvSpPr>
          <p:spPr bwMode="auto">
            <a:xfrm>
              <a:off x="2719819" y="4058098"/>
              <a:ext cx="1039432" cy="41725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10</a:t>
              </a:r>
            </a:p>
          </p:txBody>
        </p:sp>
        <p:sp>
          <p:nvSpPr>
            <p:cNvPr id="70" name="Rectangle 97"/>
            <p:cNvSpPr/>
            <p:nvPr/>
          </p:nvSpPr>
          <p:spPr bwMode="auto">
            <a:xfrm>
              <a:off x="10040728" y="4058098"/>
              <a:ext cx="1039432" cy="41725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66</a:t>
              </a:r>
            </a:p>
          </p:txBody>
        </p:sp>
      </p:grpSp>
      <p:grpSp>
        <p:nvGrpSpPr>
          <p:cNvPr id="71" name="Group 38"/>
          <p:cNvGrpSpPr/>
          <p:nvPr/>
        </p:nvGrpSpPr>
        <p:grpSpPr>
          <a:xfrm>
            <a:off x="1119521" y="5546666"/>
            <a:ext cx="8824559" cy="323165"/>
            <a:chOff x="1246743" y="4954204"/>
            <a:chExt cx="9831731" cy="376925"/>
          </a:xfrm>
        </p:grpSpPr>
        <p:sp>
          <p:nvSpPr>
            <p:cNvPr id="72" name="Rectangle 10"/>
            <p:cNvSpPr/>
            <p:nvPr/>
          </p:nvSpPr>
          <p:spPr bwMode="auto">
            <a:xfrm>
              <a:off x="5773658" y="4975614"/>
              <a:ext cx="426875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73" name="Rectangle 27"/>
            <p:cNvSpPr/>
            <p:nvPr/>
          </p:nvSpPr>
          <p:spPr bwMode="auto">
            <a:xfrm>
              <a:off x="3770355" y="4975614"/>
              <a:ext cx="66474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74" name="TextBox 65"/>
            <p:cNvSpPr txBox="1"/>
            <p:nvPr/>
          </p:nvSpPr>
          <p:spPr>
            <a:xfrm>
              <a:off x="1246743" y="4954204"/>
              <a:ext cx="932628" cy="376925"/>
            </a:xfrm>
            <a:prstGeom prst="rect">
              <a:avLst/>
            </a:prstGeom>
            <a:noFill/>
          </p:spPr>
          <p:txBody>
            <a:bodyPr wrap="none" rtlCol="0" anchor="ctr" anchorCtr="0">
              <a:spAutoFit/>
            </a:bodyPr>
            <a:lstStyle/>
            <a:p>
              <a:r>
                <a:rPr lang="sv-SE" sz="1500" dirty="0">
                  <a:latin typeface="Gill Sans MT" panose="020B0502020104020203" pitchFamily="34" charset="0"/>
                </a:rPr>
                <a:t>Thailand</a:t>
              </a:r>
            </a:p>
          </p:txBody>
        </p:sp>
        <p:sp>
          <p:nvSpPr>
            <p:cNvPr id="75" name="Rectangle 79"/>
            <p:cNvSpPr/>
            <p:nvPr/>
          </p:nvSpPr>
          <p:spPr bwMode="auto">
            <a:xfrm>
              <a:off x="2721505" y="4954249"/>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11</a:t>
              </a:r>
            </a:p>
          </p:txBody>
        </p:sp>
        <p:sp>
          <p:nvSpPr>
            <p:cNvPr id="76" name="Rectangle 98"/>
            <p:cNvSpPr/>
            <p:nvPr/>
          </p:nvSpPr>
          <p:spPr bwMode="auto">
            <a:xfrm>
              <a:off x="10040728" y="4954249"/>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69</a:t>
              </a:r>
            </a:p>
          </p:txBody>
        </p:sp>
      </p:grpSp>
      <p:grpSp>
        <p:nvGrpSpPr>
          <p:cNvPr id="83" name="Group 35869"/>
          <p:cNvGrpSpPr/>
          <p:nvPr/>
        </p:nvGrpSpPr>
        <p:grpSpPr>
          <a:xfrm>
            <a:off x="1125314" y="3789434"/>
            <a:ext cx="8818714" cy="323165"/>
            <a:chOff x="1253254" y="3187372"/>
            <a:chExt cx="9825219" cy="376925"/>
          </a:xfrm>
        </p:grpSpPr>
        <p:sp>
          <p:nvSpPr>
            <p:cNvPr id="84" name="Rectangle 13"/>
            <p:cNvSpPr/>
            <p:nvPr/>
          </p:nvSpPr>
          <p:spPr bwMode="auto">
            <a:xfrm>
              <a:off x="6017416" y="3208783"/>
              <a:ext cx="4024999" cy="334101"/>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85" name="Rectangle 30"/>
            <p:cNvSpPr/>
            <p:nvPr/>
          </p:nvSpPr>
          <p:spPr bwMode="auto">
            <a:xfrm>
              <a:off x="3770357" y="3208783"/>
              <a:ext cx="338665" cy="334101"/>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86" name="TextBox 68"/>
            <p:cNvSpPr txBox="1"/>
            <p:nvPr/>
          </p:nvSpPr>
          <p:spPr>
            <a:xfrm>
              <a:off x="1253254" y="3187372"/>
              <a:ext cx="598654" cy="376925"/>
            </a:xfrm>
            <a:prstGeom prst="rect">
              <a:avLst/>
            </a:prstGeom>
            <a:noFill/>
          </p:spPr>
          <p:txBody>
            <a:bodyPr wrap="none" rtlCol="0" anchor="ctr" anchorCtr="0">
              <a:spAutoFit/>
            </a:bodyPr>
            <a:lstStyle/>
            <a:p>
              <a:r>
                <a:rPr lang="sv-SE" sz="1500" dirty="0">
                  <a:latin typeface="Gill Sans MT" panose="020B0502020104020203" pitchFamily="34" charset="0"/>
                </a:rPr>
                <a:t>USA</a:t>
              </a:r>
            </a:p>
          </p:txBody>
        </p:sp>
        <p:sp>
          <p:nvSpPr>
            <p:cNvPr id="87" name="Rectangle 82"/>
            <p:cNvSpPr/>
            <p:nvPr/>
          </p:nvSpPr>
          <p:spPr bwMode="auto">
            <a:xfrm>
              <a:off x="2721506" y="3187417"/>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a:t>
              </a:r>
            </a:p>
          </p:txBody>
        </p:sp>
        <p:sp>
          <p:nvSpPr>
            <p:cNvPr id="88" name="Rectangle 101"/>
            <p:cNvSpPr/>
            <p:nvPr/>
          </p:nvSpPr>
          <p:spPr bwMode="auto">
            <a:xfrm>
              <a:off x="10040728" y="3187417"/>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65</a:t>
              </a:r>
            </a:p>
          </p:txBody>
        </p:sp>
      </p:grpSp>
      <p:grpSp>
        <p:nvGrpSpPr>
          <p:cNvPr id="89" name="Group 35870"/>
          <p:cNvGrpSpPr/>
          <p:nvPr/>
        </p:nvGrpSpPr>
        <p:grpSpPr>
          <a:xfrm>
            <a:off x="1125314" y="4228742"/>
            <a:ext cx="8818714" cy="323165"/>
            <a:chOff x="1253254" y="3621859"/>
            <a:chExt cx="9825219" cy="376925"/>
          </a:xfrm>
        </p:grpSpPr>
        <p:sp>
          <p:nvSpPr>
            <p:cNvPr id="90" name="Rectangle 14"/>
            <p:cNvSpPr/>
            <p:nvPr/>
          </p:nvSpPr>
          <p:spPr bwMode="auto">
            <a:xfrm>
              <a:off x="5986434" y="3643269"/>
              <a:ext cx="4055981"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1" name="Rectangle 31"/>
            <p:cNvSpPr/>
            <p:nvPr/>
          </p:nvSpPr>
          <p:spPr bwMode="auto">
            <a:xfrm>
              <a:off x="3770357" y="3643269"/>
              <a:ext cx="24583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2" name="TextBox 69"/>
            <p:cNvSpPr txBox="1"/>
            <p:nvPr/>
          </p:nvSpPr>
          <p:spPr>
            <a:xfrm>
              <a:off x="1253254" y="3621859"/>
              <a:ext cx="1332682" cy="376925"/>
            </a:xfrm>
            <a:prstGeom prst="rect">
              <a:avLst/>
            </a:prstGeom>
            <a:noFill/>
          </p:spPr>
          <p:txBody>
            <a:bodyPr wrap="none" rtlCol="0" anchor="ctr" anchorCtr="0">
              <a:spAutoFit/>
            </a:bodyPr>
            <a:lstStyle/>
            <a:p>
              <a:r>
                <a:rPr lang="sv-SE" sz="1500" dirty="0" smtClean="0">
                  <a:latin typeface="Gill Sans MT" panose="020B0502020104020203" pitchFamily="34" charset="0"/>
                </a:rPr>
                <a:t>Storbritannia</a:t>
              </a:r>
              <a:endParaRPr lang="sv-SE" sz="1500" dirty="0">
                <a:latin typeface="Gill Sans MT" panose="020B0502020104020203" pitchFamily="34" charset="0"/>
              </a:endParaRPr>
            </a:p>
          </p:txBody>
        </p:sp>
        <p:sp>
          <p:nvSpPr>
            <p:cNvPr id="93" name="Rectangle 83"/>
            <p:cNvSpPr/>
            <p:nvPr/>
          </p:nvSpPr>
          <p:spPr bwMode="auto">
            <a:xfrm>
              <a:off x="2721506" y="3621904"/>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a:t>
              </a:r>
            </a:p>
          </p:txBody>
        </p:sp>
        <p:sp>
          <p:nvSpPr>
            <p:cNvPr id="94" name="Rectangle 102"/>
            <p:cNvSpPr/>
            <p:nvPr/>
          </p:nvSpPr>
          <p:spPr bwMode="auto">
            <a:xfrm>
              <a:off x="10040728" y="3621904"/>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65</a:t>
              </a:r>
            </a:p>
          </p:txBody>
        </p:sp>
      </p:grpSp>
      <p:grpSp>
        <p:nvGrpSpPr>
          <p:cNvPr id="95" name="Group 37"/>
          <p:cNvGrpSpPr/>
          <p:nvPr/>
        </p:nvGrpSpPr>
        <p:grpSpPr>
          <a:xfrm>
            <a:off x="1116417" y="5107358"/>
            <a:ext cx="8818715" cy="323165"/>
            <a:chOff x="1244358" y="4524957"/>
            <a:chExt cx="9825220" cy="376925"/>
          </a:xfrm>
        </p:grpSpPr>
        <p:sp>
          <p:nvSpPr>
            <p:cNvPr id="96" name="Rectangle 15"/>
            <p:cNvSpPr/>
            <p:nvPr/>
          </p:nvSpPr>
          <p:spPr bwMode="auto">
            <a:xfrm>
              <a:off x="5812852" y="4546368"/>
              <a:ext cx="422066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7" name="Rectangle 32"/>
            <p:cNvSpPr/>
            <p:nvPr/>
          </p:nvSpPr>
          <p:spPr bwMode="auto">
            <a:xfrm>
              <a:off x="3761458" y="4546368"/>
              <a:ext cx="338665"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8" name="TextBox 70"/>
            <p:cNvSpPr txBox="1"/>
            <p:nvPr/>
          </p:nvSpPr>
          <p:spPr>
            <a:xfrm>
              <a:off x="1244358" y="4524957"/>
              <a:ext cx="907981" cy="376925"/>
            </a:xfrm>
            <a:prstGeom prst="rect">
              <a:avLst/>
            </a:prstGeom>
            <a:noFill/>
          </p:spPr>
          <p:txBody>
            <a:bodyPr wrap="none" rtlCol="0" anchor="ctr" anchorCtr="0">
              <a:spAutoFit/>
            </a:bodyPr>
            <a:lstStyle/>
            <a:p>
              <a:r>
                <a:rPr lang="sv-SE" sz="1500" dirty="0">
                  <a:latin typeface="Gill Sans MT" panose="020B0502020104020203" pitchFamily="34" charset="0"/>
                </a:rPr>
                <a:t>Malaysia</a:t>
              </a:r>
            </a:p>
          </p:txBody>
        </p:sp>
        <p:sp>
          <p:nvSpPr>
            <p:cNvPr id="99" name="Rectangle 84"/>
            <p:cNvSpPr/>
            <p:nvPr/>
          </p:nvSpPr>
          <p:spPr bwMode="auto">
            <a:xfrm>
              <a:off x="2712609" y="4525003"/>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a:t>
              </a:r>
            </a:p>
          </p:txBody>
        </p:sp>
        <p:sp>
          <p:nvSpPr>
            <p:cNvPr id="100" name="Rectangle 103"/>
            <p:cNvSpPr/>
            <p:nvPr/>
          </p:nvSpPr>
          <p:spPr bwMode="auto">
            <a:xfrm>
              <a:off x="10031832" y="4525003"/>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68</a:t>
              </a:r>
            </a:p>
          </p:txBody>
        </p:sp>
      </p:grpSp>
      <p:grpSp>
        <p:nvGrpSpPr>
          <p:cNvPr id="101" name="Group 39"/>
          <p:cNvGrpSpPr/>
          <p:nvPr/>
        </p:nvGrpSpPr>
        <p:grpSpPr>
          <a:xfrm>
            <a:off x="1125314" y="5985974"/>
            <a:ext cx="8818713" cy="323165"/>
            <a:chOff x="1253255" y="5357658"/>
            <a:chExt cx="9825218" cy="376925"/>
          </a:xfrm>
        </p:grpSpPr>
        <p:sp>
          <p:nvSpPr>
            <p:cNvPr id="102" name="Rectangle 16"/>
            <p:cNvSpPr/>
            <p:nvPr/>
          </p:nvSpPr>
          <p:spPr bwMode="auto">
            <a:xfrm>
              <a:off x="5667359" y="5379068"/>
              <a:ext cx="4375056"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103" name="Rectangle 33"/>
            <p:cNvSpPr/>
            <p:nvPr/>
          </p:nvSpPr>
          <p:spPr bwMode="auto">
            <a:xfrm>
              <a:off x="3770357" y="5379068"/>
              <a:ext cx="184324"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104" name="TextBox 72"/>
            <p:cNvSpPr txBox="1"/>
            <p:nvPr/>
          </p:nvSpPr>
          <p:spPr>
            <a:xfrm>
              <a:off x="1253255" y="5357658"/>
              <a:ext cx="970132" cy="376925"/>
            </a:xfrm>
            <a:prstGeom prst="rect">
              <a:avLst/>
            </a:prstGeom>
            <a:noFill/>
          </p:spPr>
          <p:txBody>
            <a:bodyPr wrap="none" rtlCol="0" anchor="ctr" anchorCtr="0">
              <a:spAutoFit/>
            </a:bodyPr>
            <a:lstStyle/>
            <a:p>
              <a:r>
                <a:rPr lang="sv-SE" sz="1500" dirty="0">
                  <a:latin typeface="Gill Sans MT" panose="020B0502020104020203" pitchFamily="34" charset="0"/>
                </a:rPr>
                <a:t>Australia</a:t>
              </a:r>
            </a:p>
          </p:txBody>
        </p:sp>
        <p:sp>
          <p:nvSpPr>
            <p:cNvPr id="105" name="Rectangle 85"/>
            <p:cNvSpPr/>
            <p:nvPr/>
          </p:nvSpPr>
          <p:spPr bwMode="auto">
            <a:xfrm>
              <a:off x="2721506" y="5357703"/>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3</a:t>
              </a:r>
            </a:p>
          </p:txBody>
        </p:sp>
        <p:sp>
          <p:nvSpPr>
            <p:cNvPr id="106" name="Rectangle 104"/>
            <p:cNvSpPr/>
            <p:nvPr/>
          </p:nvSpPr>
          <p:spPr bwMode="auto">
            <a:xfrm>
              <a:off x="10040728" y="5357703"/>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70</a:t>
              </a:r>
            </a:p>
          </p:txBody>
        </p:sp>
      </p:grpSp>
      <p:sp>
        <p:nvSpPr>
          <p:cNvPr id="119" name="TextBox 107"/>
          <p:cNvSpPr txBox="1"/>
          <p:nvPr/>
        </p:nvSpPr>
        <p:spPr>
          <a:xfrm>
            <a:off x="1648820" y="1228003"/>
            <a:ext cx="3999474" cy="307777"/>
          </a:xfrm>
          <a:prstGeom prst="rect">
            <a:avLst/>
          </a:prstGeom>
          <a:noFill/>
        </p:spPr>
        <p:txBody>
          <a:bodyPr wrap="square" rtlCol="0">
            <a:spAutoFit/>
          </a:bodyPr>
          <a:lstStyle/>
          <a:p>
            <a:r>
              <a:rPr lang="sv-SE" sz="1400" b="1" dirty="0" smtClean="0">
                <a:solidFill>
                  <a:srgbClr val="00B050"/>
                </a:solidFill>
                <a:latin typeface="Gill Sans MT" panose="020B0502020104020203" pitchFamily="34" charset="0"/>
              </a:rPr>
              <a:t>% som tenker at verden blir bedre</a:t>
            </a:r>
            <a:endParaRPr lang="sv-SE" sz="1400" b="1" dirty="0">
              <a:solidFill>
                <a:srgbClr val="00B050"/>
              </a:solidFill>
              <a:latin typeface="Gill Sans MT" panose="020B0502020104020203" pitchFamily="34" charset="0"/>
            </a:endParaRPr>
          </a:p>
        </p:txBody>
      </p:sp>
      <p:sp>
        <p:nvSpPr>
          <p:cNvPr id="120" name="TextBox 108"/>
          <p:cNvSpPr txBox="1"/>
          <p:nvPr/>
        </p:nvSpPr>
        <p:spPr>
          <a:xfrm>
            <a:off x="5878331" y="1223050"/>
            <a:ext cx="3959312" cy="307777"/>
          </a:xfrm>
          <a:prstGeom prst="rect">
            <a:avLst/>
          </a:prstGeom>
          <a:noFill/>
        </p:spPr>
        <p:txBody>
          <a:bodyPr wrap="square" rtlCol="0">
            <a:spAutoFit/>
          </a:bodyPr>
          <a:lstStyle/>
          <a:p>
            <a:pPr algn="r"/>
            <a:r>
              <a:rPr lang="sv-SE" sz="1400" b="1" dirty="0" smtClean="0">
                <a:solidFill>
                  <a:srgbClr val="FF0000"/>
                </a:solidFill>
                <a:latin typeface="Gill Sans MT" panose="020B0502020104020203" pitchFamily="34" charset="0"/>
              </a:rPr>
              <a:t>% som tenker at verden blir verre</a:t>
            </a:r>
            <a:endParaRPr lang="sv-SE" sz="14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42175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0"/>
          </p:nvPr>
        </p:nvSpPr>
        <p:spPr>
          <a:xfrm>
            <a:off x="1104900" y="1556403"/>
            <a:ext cx="4905988" cy="4517269"/>
          </a:xfrm>
        </p:spPr>
        <p:txBody>
          <a:bodyPr>
            <a:normAutofit/>
          </a:bodyPr>
          <a:lstStyle/>
          <a:p>
            <a:pPr marL="457200" lvl="1" indent="0">
              <a:buNone/>
            </a:pPr>
            <a:r>
              <a:rPr lang="nb-NO" dirty="0" smtClean="0">
                <a:latin typeface="Gill Sans MT" panose="020B0502020104020203" pitchFamily="34" charset="0"/>
              </a:rPr>
              <a:t>For eksempel har antallet </a:t>
            </a:r>
            <a:r>
              <a:rPr lang="nb-NO" dirty="0">
                <a:latin typeface="Gill Sans MT" panose="020B0502020104020203" pitchFamily="34" charset="0"/>
              </a:rPr>
              <a:t>mennesker som lever i ekstrem fattigdom </a:t>
            </a:r>
            <a:r>
              <a:rPr lang="nb-NO" dirty="0" smtClean="0">
                <a:latin typeface="Gill Sans MT" panose="020B0502020104020203" pitchFamily="34" charset="0"/>
              </a:rPr>
              <a:t>falt </a:t>
            </a:r>
            <a:r>
              <a:rPr lang="nb-NO" dirty="0">
                <a:latin typeface="Gill Sans MT" panose="020B0502020104020203" pitchFamily="34" charset="0"/>
              </a:rPr>
              <a:t>fra 1,5 milliarder til ca. 700 </a:t>
            </a:r>
            <a:r>
              <a:rPr lang="nb-NO" dirty="0" smtClean="0">
                <a:latin typeface="Gill Sans MT" panose="020B0502020104020203" pitchFamily="34" charset="0"/>
              </a:rPr>
              <a:t>millioner bare i løpet av de siste 30 årene!</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Men faktisk er det motsatte tilfellet</a:t>
            </a:r>
            <a:endParaRPr lang="nb-NO" sz="3200" dirty="0">
              <a:latin typeface="Garamond" panose="02020404030301010803" pitchFamily="18" charset="0"/>
            </a:endParaRPr>
          </a:p>
        </p:txBody>
      </p:sp>
      <p:pic>
        <p:nvPicPr>
          <p:cNvPr id="9" name="Plassholder for innhold 8"/>
          <p:cNvPicPr>
            <a:picLocks noGrp="1" noChangeAspect="1"/>
          </p:cNvPicPr>
          <p:nvPr>
            <p:ph sz="half" idx="2"/>
          </p:nvPr>
        </p:nvPicPr>
        <p:blipFill>
          <a:blip r:embed="rId3"/>
          <a:stretch>
            <a:fillRect/>
          </a:stretch>
        </p:blipFill>
        <p:spPr>
          <a:xfrm>
            <a:off x="6334125" y="2124968"/>
            <a:ext cx="5313363" cy="3379588"/>
          </a:xfrm>
          <a:prstGeom prst="rect">
            <a:avLst/>
          </a:prstGeom>
        </p:spPr>
      </p:pic>
    </p:spTree>
    <p:extLst>
      <p:ext uri="{BB962C8B-B14F-4D97-AF65-F5344CB8AC3E}">
        <p14:creationId xmlns:p14="http://schemas.microsoft.com/office/powerpoint/2010/main" val="10390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4459" r="-24459"/>
          <a:stretch/>
        </p:blipFill>
        <p:spPr>
          <a:xfrm>
            <a:off x="6307137" y="1556402"/>
            <a:ext cx="6775904" cy="4517269"/>
          </a:xfrm>
        </p:spPr>
      </p:pic>
      <p:sp>
        <p:nvSpPr>
          <p:cNvPr id="5" name="Plassholder for innhold 4"/>
          <p:cNvSpPr>
            <a:spLocks noGrp="1"/>
          </p:cNvSpPr>
          <p:nvPr>
            <p:ph sz="half" idx="10"/>
          </p:nvPr>
        </p:nvSpPr>
        <p:spPr>
          <a:xfrm>
            <a:off x="1104900" y="1556403"/>
            <a:ext cx="4905988" cy="4517269"/>
          </a:xfrm>
        </p:spPr>
        <p:txBody>
          <a:bodyPr>
            <a:normAutofit/>
          </a:bodyPr>
          <a:lstStyle/>
          <a:p>
            <a:pPr marL="457200" lvl="1" indent="0">
              <a:buNone/>
            </a:pPr>
            <a:r>
              <a:rPr lang="nb-NO" dirty="0" smtClean="0">
                <a:latin typeface="Gill Sans MT" panose="020B0502020104020203" pitchFamily="34" charset="0"/>
              </a:rPr>
              <a:t>Forventet levealder i verden </a:t>
            </a:r>
            <a:r>
              <a:rPr lang="nb-NO" dirty="0">
                <a:latin typeface="Gill Sans MT" panose="020B0502020104020203" pitchFamily="34" charset="0"/>
              </a:rPr>
              <a:t>har gått fra 65 år til </a:t>
            </a:r>
            <a:r>
              <a:rPr lang="nb-NO" dirty="0" smtClean="0">
                <a:latin typeface="Gill Sans MT" panose="020B0502020104020203" pitchFamily="34" charset="0"/>
              </a:rPr>
              <a:t>7a1 </a:t>
            </a:r>
            <a:r>
              <a:rPr lang="nb-NO" dirty="0">
                <a:latin typeface="Gill Sans MT" panose="020B0502020104020203" pitchFamily="34" charset="0"/>
              </a:rPr>
              <a:t>år</a:t>
            </a:r>
          </a:p>
          <a:p>
            <a:pPr marL="457200" lvl="1" indent="0">
              <a:buNone/>
            </a:pPr>
            <a:r>
              <a:rPr lang="nb-NO" dirty="0">
                <a:latin typeface="Gill Sans MT" panose="020B0502020104020203" pitchFamily="34" charset="0"/>
              </a:rPr>
              <a:t>Barnedødeligheten er mer enn halvert</a:t>
            </a:r>
          </a:p>
          <a:p>
            <a:pPr marL="457200" lvl="1" indent="0">
              <a:buNone/>
            </a:pPr>
            <a:r>
              <a:rPr lang="nb-NO" dirty="0">
                <a:latin typeface="Gill Sans MT" panose="020B0502020104020203" pitchFamily="34" charset="0"/>
              </a:rPr>
              <a:t>Mange flere barn går i skole, og det er en lavere andel voksne som ikke kan lese og skrive. </a:t>
            </a:r>
            <a:endParaRPr lang="nb-NO" dirty="0" smtClean="0">
              <a:latin typeface="Gill Sans MT" panose="020B0502020104020203" pitchFamily="34" charset="0"/>
            </a:endParaRPr>
          </a:p>
          <a:p>
            <a:pPr marL="457200" lvl="1" indent="0">
              <a:buNone/>
            </a:pPr>
            <a:r>
              <a:rPr lang="nb-NO" dirty="0" smtClean="0">
                <a:latin typeface="Gill Sans MT" panose="020B0502020104020203" pitchFamily="34" charset="0"/>
              </a:rPr>
              <a:t>Verden går fremover – og det nytter å engasjere seg!</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På veldig mange måter blir verden bedre og bedre</a:t>
            </a:r>
            <a:endParaRPr lang="nb-NO" sz="3200" dirty="0">
              <a:latin typeface="Garamond" panose="02020404030301010803" pitchFamily="18" charset="0"/>
            </a:endParaRPr>
          </a:p>
        </p:txBody>
      </p:sp>
    </p:spTree>
    <p:extLst>
      <p:ext uri="{BB962C8B-B14F-4D97-AF65-F5344CB8AC3E}">
        <p14:creationId xmlns:p14="http://schemas.microsoft.com/office/powerpoint/2010/main" val="3787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4125" y="1687203"/>
            <a:ext cx="5313363" cy="4255118"/>
          </a:xfrm>
        </p:spPr>
      </p:pic>
      <p:sp>
        <p:nvSpPr>
          <p:cNvPr id="4" name="Tittel 3"/>
          <p:cNvSpPr>
            <a:spLocks noGrp="1"/>
          </p:cNvSpPr>
          <p:nvPr>
            <p:ph type="title"/>
          </p:nvPr>
        </p:nvSpPr>
        <p:spPr/>
        <p:txBody>
          <a:bodyPr>
            <a:normAutofit/>
          </a:bodyPr>
          <a:lstStyle/>
          <a:p>
            <a:r>
              <a:rPr lang="nb-NO" sz="4000" dirty="0" smtClean="0">
                <a:latin typeface="Garamond" panose="02020404030301010803" pitchFamily="18" charset="0"/>
              </a:rPr>
              <a:t>Det gjenstår fortsatt å gjøre</a:t>
            </a:r>
            <a:endParaRPr lang="nb-NO" sz="4000" dirty="0">
              <a:latin typeface="Garamond" panose="02020404030301010803" pitchFamily="18" charset="0"/>
            </a:endParaRPr>
          </a:p>
        </p:txBody>
      </p:sp>
      <p:sp>
        <p:nvSpPr>
          <p:cNvPr id="3" name="TekstSylinder 2"/>
          <p:cNvSpPr txBox="1"/>
          <p:nvPr/>
        </p:nvSpPr>
        <p:spPr>
          <a:xfrm>
            <a:off x="1358051" y="2383601"/>
            <a:ext cx="4302520" cy="3170099"/>
          </a:xfrm>
          <a:prstGeom prst="rect">
            <a:avLst/>
          </a:prstGeom>
          <a:noFill/>
        </p:spPr>
        <p:txBody>
          <a:bodyPr wrap="square" rtlCol="0">
            <a:spAutoFit/>
          </a:bodyPr>
          <a:lstStyle/>
          <a:p>
            <a:r>
              <a:rPr lang="nb-NO" sz="2000" dirty="0" smtClean="0">
                <a:solidFill>
                  <a:schemeClr val="bg1"/>
                </a:solidFill>
                <a:latin typeface="Gill Sans MT" panose="020B0502020104020203" pitchFamily="34" charset="0"/>
              </a:rPr>
              <a:t>Antallet mennesker som lever i «ekstrem fattigdom» utgjør fortsatt det samme som ca. 140 ganger Norges befolkning. </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Verden jobber sammen om 17 bærekraftsmål som vi skal oppnå i løpet av de neste 15 årene.  Et av målene er å utrydde ekstrem fattigdom.</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p:txBody>
      </p:sp>
    </p:spTree>
    <p:extLst>
      <p:ext uri="{BB962C8B-B14F-4D97-AF65-F5344CB8AC3E}">
        <p14:creationId xmlns:p14="http://schemas.microsoft.com/office/powerpoint/2010/main" val="4304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4000" dirty="0" smtClean="0">
                <a:latin typeface="Garamond" panose="02020404030301010803" pitchFamily="18" charset="0"/>
              </a:rPr>
              <a:t>Så lenge det finnes…</a:t>
            </a:r>
            <a:endParaRPr lang="nb-NO" sz="4000" dirty="0">
              <a:latin typeface="Garamond" panose="02020404030301010803" pitchFamily="18" charset="0"/>
            </a:endParaRPr>
          </a:p>
        </p:txBody>
      </p:sp>
      <p:sp>
        <p:nvSpPr>
          <p:cNvPr id="3" name="TekstSylinder 2"/>
          <p:cNvSpPr txBox="1"/>
          <p:nvPr/>
        </p:nvSpPr>
        <p:spPr>
          <a:xfrm>
            <a:off x="1313861" y="1921936"/>
            <a:ext cx="4630057" cy="3785652"/>
          </a:xfrm>
          <a:prstGeom prst="rect">
            <a:avLst/>
          </a:prstGeom>
          <a:noFill/>
        </p:spPr>
        <p:txBody>
          <a:bodyPr wrap="square" rtlCol="0">
            <a:spAutoFit/>
          </a:bodyPr>
          <a:lstStyle/>
          <a:p>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Mange barn og unge i verden har fortsatt ikke de samme mulighetene som barn og unge som vokser opp i Norge</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Så lenge det finnes urettferdighet i verden har vi et kall til å være med og bidra. </a:t>
            </a:r>
          </a:p>
          <a:p>
            <a:endParaRPr lang="nb-NO" sz="2000" dirty="0">
              <a:solidFill>
                <a:schemeClr val="bg1"/>
              </a:solidFill>
              <a:latin typeface="Gill Sans MT" panose="020B0502020104020203" pitchFamily="34" charset="0"/>
            </a:endParaRPr>
          </a:p>
          <a:p>
            <a:r>
              <a:rPr lang="nb-NO" sz="2000" dirty="0">
                <a:solidFill>
                  <a:schemeClr val="bg1"/>
                </a:solidFill>
                <a:latin typeface="Gill Sans MT" panose="020B0502020104020203" pitchFamily="34" charset="0"/>
              </a:rPr>
              <a:t>See Me har som mål å styrke framtidsutsiktene til barn og unge i Moldova. Takk for at du er med på å støtte dette </a:t>
            </a:r>
            <a:r>
              <a:rPr lang="nb-NO" sz="2000" dirty="0" smtClean="0">
                <a:solidFill>
                  <a:schemeClr val="bg1"/>
                </a:solidFill>
                <a:latin typeface="Gill Sans MT" panose="020B0502020104020203" pitchFamily="34" charset="0"/>
              </a:rPr>
              <a:t>arbeidet!</a:t>
            </a:r>
          </a:p>
        </p:txBody>
      </p:sp>
      <p:pic>
        <p:nvPicPr>
          <p:cNvPr id="5" name="Plassholder for innhol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1794" y="1555750"/>
            <a:ext cx="4518025" cy="4518025"/>
          </a:xfrm>
        </p:spPr>
      </p:pic>
    </p:spTree>
    <p:extLst>
      <p:ext uri="{BB962C8B-B14F-4D97-AF65-F5344CB8AC3E}">
        <p14:creationId xmlns:p14="http://schemas.microsoft.com/office/powerpoint/2010/main" val="15761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398</Words>
  <Application>Microsoft Office PowerPoint</Application>
  <PresentationFormat>Widescreen</PresentationFormat>
  <Paragraphs>66</Paragraphs>
  <Slides>7</Slides>
  <Notes>7</Notes>
  <HiddenSlides>0</HiddenSlides>
  <MMClips>1</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7</vt:i4>
      </vt:variant>
    </vt:vector>
  </HeadingPairs>
  <TitlesOfParts>
    <vt:vector size="13" baseType="lpstr">
      <vt:lpstr>Arial</vt:lpstr>
      <vt:lpstr>Calibri</vt:lpstr>
      <vt:lpstr>Calibri Light</vt:lpstr>
      <vt:lpstr>Garamond</vt:lpstr>
      <vt:lpstr>Gill Sans MT</vt:lpstr>
      <vt:lpstr>Office-tema</vt:lpstr>
      <vt:lpstr>PowerPoint-presentasjon</vt:lpstr>
      <vt:lpstr>Hvordan ser verden ut i 2019?</vt:lpstr>
      <vt:lpstr>Veldig mange tenker at verden blir stadig verre</vt:lpstr>
      <vt:lpstr>Men faktisk er det motsatte tilfellet</vt:lpstr>
      <vt:lpstr>På veldig mange måter blir verden bedre og bedre</vt:lpstr>
      <vt:lpstr>Det gjenstår fortsatt å gjøre</vt:lpstr>
      <vt:lpstr>Så lenge det finnes…</vt:lpstr>
    </vt:vector>
  </TitlesOfParts>
  <Company>Fretex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Bo Christoffer Brekke</dc:creator>
  <cp:lastModifiedBy>Heidi Gommerud</cp:lastModifiedBy>
  <cp:revision>69</cp:revision>
  <dcterms:created xsi:type="dcterms:W3CDTF">2019-01-08T11:24:54Z</dcterms:created>
  <dcterms:modified xsi:type="dcterms:W3CDTF">2019-01-10T13:35:46Z</dcterms:modified>
</cp:coreProperties>
</file>