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</p:sldMasterIdLst>
  <p:notesMasterIdLst>
    <p:notesMasterId r:id="rId12"/>
  </p:notesMasterIdLst>
  <p:sldIdLst>
    <p:sldId id="342" r:id="rId5"/>
    <p:sldId id="353" r:id="rId6"/>
    <p:sldId id="354" r:id="rId7"/>
    <p:sldId id="355" r:id="rId8"/>
    <p:sldId id="344" r:id="rId9"/>
    <p:sldId id="356" r:id="rId10"/>
    <p:sldId id="348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34D"/>
    <a:srgbClr val="F0F0F0"/>
    <a:srgbClr val="FF0506"/>
    <a:srgbClr val="DB322A"/>
    <a:srgbClr val="FFFFFF"/>
    <a:srgbClr val="000000"/>
    <a:srgbClr val="133369"/>
    <a:srgbClr val="20307A"/>
    <a:srgbClr val="201966"/>
    <a:srgbClr val="203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F7687-DE9A-488D-8990-F219F7A09ECC}" v="1" dt="2022-01-18T12:03:57.48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1"/>
    <p:restoredTop sz="96327"/>
  </p:normalViewPr>
  <p:slideViewPr>
    <p:cSldViewPr snapToGrid="0" snapToObjects="1">
      <p:cViewPr varScale="1">
        <p:scale>
          <a:sx n="121" d="100"/>
          <a:sy n="121" d="100"/>
        </p:scale>
        <p:origin x="54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2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Bjork" userId="29aebbed-4050-41f0-8fa0-2b5f58bb7da6" providerId="ADAL" clId="{305F7687-DE9A-488D-8990-F219F7A09ECC}"/>
    <pc:docChg chg="undo custSel modSld">
      <pc:chgData name="Linda Bjork" userId="29aebbed-4050-41f0-8fa0-2b5f58bb7da6" providerId="ADAL" clId="{305F7687-DE9A-488D-8990-F219F7A09ECC}" dt="2022-01-21T09:24:28.281" v="159" actId="20577"/>
      <pc:docMkLst>
        <pc:docMk/>
      </pc:docMkLst>
      <pc:sldChg chg="addSp modSp mod">
        <pc:chgData name="Linda Bjork" userId="29aebbed-4050-41f0-8fa0-2b5f58bb7da6" providerId="ADAL" clId="{305F7687-DE9A-488D-8990-F219F7A09ECC}" dt="2022-01-21T09:24:28.281" v="159" actId="20577"/>
        <pc:sldMkLst>
          <pc:docMk/>
          <pc:sldMk cId="838498469" sldId="348"/>
        </pc:sldMkLst>
        <pc:spChg chg="add mod">
          <ac:chgData name="Linda Bjork" userId="29aebbed-4050-41f0-8fa0-2b5f58bb7da6" providerId="ADAL" clId="{305F7687-DE9A-488D-8990-F219F7A09ECC}" dt="2022-01-21T09:24:28.281" v="159" actId="20577"/>
          <ac:spMkLst>
            <pc:docMk/>
            <pc:sldMk cId="838498469" sldId="348"/>
            <ac:spMk id="2" creationId="{F1C3BEAE-2C1C-41BB-9624-5E43107C20E3}"/>
          </ac:spMkLst>
        </pc:spChg>
        <pc:picChg chg="mod modCrop">
          <ac:chgData name="Linda Bjork" userId="29aebbed-4050-41f0-8fa0-2b5f58bb7da6" providerId="ADAL" clId="{305F7687-DE9A-488D-8990-F219F7A09ECC}" dt="2022-01-18T12:02:36.538" v="56" actId="732"/>
          <ac:picMkLst>
            <pc:docMk/>
            <pc:sldMk cId="838498469" sldId="348"/>
            <ac:picMk id="7" creationId="{A7A79B6C-94CE-43BB-9D40-065905359AE9}"/>
          </ac:picMkLst>
        </pc:picChg>
      </pc:sldChg>
      <pc:sldChg chg="modSp mod">
        <pc:chgData name="Linda Bjork" userId="29aebbed-4050-41f0-8fa0-2b5f58bb7da6" providerId="ADAL" clId="{305F7687-DE9A-488D-8990-F219F7A09ECC}" dt="2022-01-21T09:23:19.730" v="156" actId="20577"/>
        <pc:sldMkLst>
          <pc:docMk/>
          <pc:sldMk cId="3552248189" sldId="354"/>
        </pc:sldMkLst>
        <pc:spChg chg="mod">
          <ac:chgData name="Linda Bjork" userId="29aebbed-4050-41f0-8fa0-2b5f58bb7da6" providerId="ADAL" clId="{305F7687-DE9A-488D-8990-F219F7A09ECC}" dt="2022-01-21T09:23:19.730" v="156" actId="20577"/>
          <ac:spMkLst>
            <pc:docMk/>
            <pc:sldMk cId="3552248189" sldId="354"/>
            <ac:spMk id="3" creationId="{00000000-0000-0000-0000-000000000000}"/>
          </ac:spMkLst>
        </pc:spChg>
      </pc:sldChg>
      <pc:sldChg chg="modSp mod">
        <pc:chgData name="Linda Bjork" userId="29aebbed-4050-41f0-8fa0-2b5f58bb7da6" providerId="ADAL" clId="{305F7687-DE9A-488D-8990-F219F7A09ECC}" dt="2022-01-18T12:01:21.546" v="53" actId="20577"/>
        <pc:sldMkLst>
          <pc:docMk/>
          <pc:sldMk cId="1701466871" sldId="356"/>
        </pc:sldMkLst>
        <pc:spChg chg="mod">
          <ac:chgData name="Linda Bjork" userId="29aebbed-4050-41f0-8fa0-2b5f58bb7da6" providerId="ADAL" clId="{305F7687-DE9A-488D-8990-F219F7A09ECC}" dt="2022-01-18T12:01:21.546" v="53" actId="20577"/>
          <ac:spMkLst>
            <pc:docMk/>
            <pc:sldMk cId="1701466871" sldId="35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28D8B-7B36-344D-B637-85B5A2C3C01A}" type="datetimeFigureOut">
              <a:rPr lang="nb-NO" smtClean="0"/>
              <a:t>21.01.2022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D5555-5873-C344-BF70-7CBB8FF49E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41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1pPr>
    <a:lvl2pPr marL="4572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2pPr>
    <a:lvl3pPr marL="9144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3pPr>
    <a:lvl4pPr marL="13716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4pPr>
    <a:lvl5pPr marL="18288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13751" y="2253526"/>
            <a:ext cx="9226031" cy="91194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752" y="3165467"/>
            <a:ext cx="9226030" cy="1027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ing av enkelt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635735" y="2596426"/>
            <a:ext cx="10022865" cy="91194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DB322A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 boks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8193CB1-DB4F-A24E-B19C-F1442B11F3EA}"/>
              </a:ext>
            </a:extLst>
          </p:cNvPr>
          <p:cNvSpPr/>
          <p:nvPr userDrawn="1"/>
        </p:nvSpPr>
        <p:spPr>
          <a:xfrm>
            <a:off x="6980903" y="1635241"/>
            <a:ext cx="4581832" cy="45818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48581" y="828470"/>
            <a:ext cx="5314154" cy="520106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ysClr val="windowText" lastClr="000000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1196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0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foto m/ boks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7058" y="601472"/>
            <a:ext cx="5508943" cy="5608320"/>
          </a:xfrm>
          <a:solidFill>
            <a:schemeClr val="tx1">
              <a:alpha val="80000"/>
            </a:schemeClr>
          </a:solidFill>
        </p:spPr>
        <p:txBody>
          <a:bodyPr lIns="256032" tIns="182880" rIns="255600" bIns="0" anchor="t">
            <a:noAutofit/>
          </a:bodyPr>
          <a:lstStyle>
            <a:lvl1pPr algn="l">
              <a:defRPr sz="5333" b="1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995691" y="1794334"/>
            <a:ext cx="4727496" cy="4145281"/>
          </a:xfrm>
        </p:spPr>
        <p:txBody>
          <a:bodyPr anchor="t">
            <a:normAutofit/>
          </a:bodyPr>
          <a:lstStyle>
            <a:lvl1pPr marL="365751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731502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097253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4pPr>
            <a:lvl5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8657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08048" y="1353996"/>
            <a:ext cx="10363200" cy="697541"/>
          </a:xfrm>
        </p:spPr>
        <p:txBody>
          <a:bodyPr tIns="0" bIns="0">
            <a:noAutofit/>
          </a:bodyPr>
          <a:lstStyle>
            <a:lvl1pPr algn="l">
              <a:defRPr sz="4000" b="1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8048" y="2051537"/>
            <a:ext cx="10363200" cy="683184"/>
          </a:xfrm>
        </p:spPr>
        <p:txBody>
          <a:bodyPr tIns="0" bIns="0">
            <a:noAutofit/>
          </a:bodyPr>
          <a:lstStyle>
            <a:lvl1pPr marL="609585" indent="-609585" algn="l">
              <a:spcBef>
                <a:spcPts val="0"/>
              </a:spcBef>
              <a:buClr>
                <a:srgbClr val="FF0506"/>
              </a:buClr>
              <a:buFont typeface="Arial" panose="020B0604020202020204" pitchFamily="34" charset="0"/>
              <a:buChar char="•"/>
              <a:defRPr sz="3467" b="0">
                <a:solidFill>
                  <a:srgbClr val="333F48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2701" y="5600702"/>
            <a:ext cx="12204700" cy="13008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0096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0">
            <a:extLst>
              <a:ext uri="{FF2B5EF4-FFF2-40B4-BE49-F238E27FC236}">
                <a16:creationId xmlns:a16="http://schemas.microsoft.com/office/drawing/2014/main" id="{C614174E-402A-DB47-A74E-4757B073F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5413"/>
            <a:ext cx="12192000" cy="46174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8259" y="4990014"/>
            <a:ext cx="10035927" cy="93972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260" y="5929736"/>
            <a:ext cx="10035926" cy="5684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327" y="5136229"/>
            <a:ext cx="915898" cy="106169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vileside / 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-9831" y="0"/>
            <a:ext cx="12201831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2092" y="610932"/>
            <a:ext cx="9452593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07176" y="3620985"/>
            <a:ext cx="9452593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s ven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2F7F58A-510C-2D43-8737-525421A2C421}"/>
              </a:ext>
            </a:extLst>
          </p:cNvPr>
          <p:cNvSpPr/>
          <p:nvPr userDrawn="1"/>
        </p:nvSpPr>
        <p:spPr>
          <a:xfrm>
            <a:off x="696734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A131A2D-63DA-EB4E-B06E-4BC980B21670}"/>
              </a:ext>
            </a:extLst>
          </p:cNvPr>
          <p:cNvSpPr/>
          <p:nvPr userDrawn="1"/>
        </p:nvSpPr>
        <p:spPr>
          <a:xfrm>
            <a:off x="786185" y="962064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616"/>
          <a:stretch/>
        </p:blipFill>
        <p:spPr>
          <a:xfrm>
            <a:off x="665283" y="1750175"/>
            <a:ext cx="411083" cy="3312891"/>
          </a:xfrm>
          <a:prstGeom prst="rect">
            <a:avLst/>
          </a:prstGeom>
        </p:spPr>
      </p:pic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indent="-685800" algn="l">
              <a:buFont typeface="Arial" charset="0"/>
              <a:buChar char="•"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96734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3199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deler m/ farg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7D77DA3-3AFE-ED44-BB8C-2CB5B4C5AD36}"/>
              </a:ext>
            </a:extLst>
          </p:cNvPr>
          <p:cNvSpPr/>
          <p:nvPr userDrawn="1"/>
        </p:nvSpPr>
        <p:spPr>
          <a:xfrm>
            <a:off x="6333522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FF8A474-134D-5847-94A1-9014571DBF75}"/>
              </a:ext>
            </a:extLst>
          </p:cNvPr>
          <p:cNvSpPr/>
          <p:nvPr userDrawn="1"/>
        </p:nvSpPr>
        <p:spPr>
          <a:xfrm>
            <a:off x="6434599" y="971143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16854803-BD58-CB44-9D1D-5D2BF644ED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76486" y="872613"/>
            <a:ext cx="4845303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92CF51F-427D-AB47-BBC4-23C80066FF91}"/>
              </a:ext>
            </a:extLst>
          </p:cNvPr>
          <p:cNvSpPr/>
          <p:nvPr userDrawn="1"/>
        </p:nvSpPr>
        <p:spPr>
          <a:xfrm>
            <a:off x="-67733" y="0"/>
            <a:ext cx="1225973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66AA460B-A23D-2F42-B7F4-89A0A21D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096" y="1606041"/>
            <a:ext cx="9716589" cy="728945"/>
          </a:xfrm>
        </p:spPr>
        <p:txBody>
          <a:bodyPr/>
          <a:lstStyle>
            <a:lvl1pPr algn="l">
              <a:defRPr b="1" i="0" u="none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ADCF548-C84B-9241-82A4-BACEF75F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097" y="2481944"/>
            <a:ext cx="9716589" cy="3960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4FECB73-9D2C-AB46-B054-1C098E9B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70" y="2117939"/>
            <a:ext cx="628036" cy="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en 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10021388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4645055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5">
            <a:extLst>
              <a:ext uri="{FF2B5EF4-FFF2-40B4-BE49-F238E27FC236}">
                <a16:creationId xmlns:a16="http://schemas.microsoft.com/office/drawing/2014/main" id="{368DE0A9-2298-BD49-960F-D37C9A9EDD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2267" y="1673432"/>
            <a:ext cx="5071533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 m/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2404532"/>
            <a:ext cx="4645055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5">
            <a:extLst>
              <a:ext uri="{FF2B5EF4-FFF2-40B4-BE49-F238E27FC236}">
                <a16:creationId xmlns:a16="http://schemas.microsoft.com/office/drawing/2014/main" id="{6867F8CE-432F-844E-9B05-36149B1DED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733" y="2404532"/>
            <a:ext cx="5139267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631C04E5-AB2B-344C-A160-5AE6EF7F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1" y="215982"/>
            <a:ext cx="10259676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6BEBBB34-DF82-8A42-B70F-9A3B15CEE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411" y="1730261"/>
            <a:ext cx="4730251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6">
            <a:extLst>
              <a:ext uri="{FF2B5EF4-FFF2-40B4-BE49-F238E27FC236}">
                <a16:creationId xmlns:a16="http://schemas.microsoft.com/office/drawing/2014/main" id="{78543196-CD03-E84F-9AC9-99E5473556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733" y="1730261"/>
            <a:ext cx="5224463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B391C282-E515-0F4D-B0EB-DD11A8FE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1BD14F5D-FAA8-6942-9AAD-0DD9E3AB3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41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93" r:id="rId3"/>
    <p:sldLayoutId id="2147483694" r:id="rId4"/>
    <p:sldLayoutId id="2147483695" r:id="rId5"/>
    <p:sldLayoutId id="2147483692" r:id="rId6"/>
    <p:sldLayoutId id="2147483701" r:id="rId7"/>
    <p:sldLayoutId id="2147483699" r:id="rId8"/>
    <p:sldLayoutId id="2147483700" r:id="rId9"/>
    <p:sldLayoutId id="2147483705" r:id="rId10"/>
    <p:sldLayoutId id="2147483696" r:id="rId11"/>
    <p:sldLayoutId id="2147483698" r:id="rId12"/>
    <p:sldLayoutId id="2147483724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D9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plante&#10;&#10;Automatisk generert beskrivelse">
            <a:extLst>
              <a:ext uri="{FF2B5EF4-FFF2-40B4-BE49-F238E27FC236}">
                <a16:creationId xmlns:a16="http://schemas.microsoft.com/office/drawing/2014/main" id="{E5D8C852-3C38-4DF7-B129-3EFD8DD9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4" y="-1155033"/>
            <a:ext cx="12733403" cy="936056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8288274-F66C-4433-9FE2-B01DE9DC6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65" r="-163" b="156"/>
          <a:stretch/>
        </p:blipFill>
        <p:spPr>
          <a:xfrm>
            <a:off x="-33867" y="669677"/>
            <a:ext cx="2306596" cy="56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942" r="15942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498201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s-IS" sz="2800" dirty="0">
                <a:solidFill>
                  <a:srgbClr val="000000"/>
                </a:solidFill>
                <a:latin typeface="+mn-lt"/>
              </a:rPr>
              <a:t>Staðreyndir um </a:t>
            </a:r>
            <a:r>
              <a:rPr lang="is-IS" sz="2800" dirty="0" err="1">
                <a:solidFill>
                  <a:srgbClr val="000000"/>
                </a:solidFill>
                <a:latin typeface="+mn-lt"/>
              </a:rPr>
              <a:t>Tanzaniu</a:t>
            </a:r>
            <a:r>
              <a:rPr lang="is-IS" sz="2800" dirty="0">
                <a:solidFill>
                  <a:srgbClr val="000000"/>
                </a:solidFill>
                <a:latin typeface="+mn-lt"/>
              </a:rPr>
              <a:t>:</a:t>
            </a:r>
            <a:br>
              <a:rPr lang="is-IS" sz="2800" dirty="0">
                <a:solidFill>
                  <a:srgbClr val="000000"/>
                </a:solidFill>
                <a:latin typeface="+mn-lt"/>
              </a:rPr>
            </a:br>
            <a:endParaRPr lang="is-IS" sz="2800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is-IS" sz="2400" dirty="0">
                <a:solidFill>
                  <a:srgbClr val="000000"/>
                </a:solidFill>
                <a:effectLst/>
                <a:latin typeface="+mn-lt"/>
              </a:rPr>
              <a:t>Höfuðborg: </a:t>
            </a:r>
            <a:r>
              <a:rPr lang="is-IS" sz="2400" dirty="0" err="1">
                <a:solidFill>
                  <a:srgbClr val="000000"/>
                </a:solidFill>
                <a:effectLst/>
                <a:latin typeface="+mn-lt"/>
              </a:rPr>
              <a:t>Dodoma</a:t>
            </a:r>
            <a:endParaRPr lang="is-IS" sz="2400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is-IS" sz="2400" dirty="0">
                <a:solidFill>
                  <a:srgbClr val="000000"/>
                </a:solidFill>
                <a:latin typeface="+mn-lt"/>
              </a:rPr>
              <a:t>Stærsti bær: </a:t>
            </a:r>
            <a:r>
              <a:rPr lang="is-IS" sz="2400" dirty="0" err="1">
                <a:solidFill>
                  <a:srgbClr val="000000"/>
                </a:solidFill>
                <a:latin typeface="+mn-lt"/>
              </a:rPr>
              <a:t>Dar</a:t>
            </a:r>
            <a:r>
              <a:rPr lang="is-IS" sz="2400" dirty="0">
                <a:solidFill>
                  <a:srgbClr val="000000"/>
                </a:solidFill>
                <a:latin typeface="+mn-lt"/>
              </a:rPr>
              <a:t>-es-</a:t>
            </a:r>
            <a:r>
              <a:rPr lang="is-IS" sz="2400" dirty="0" err="1">
                <a:solidFill>
                  <a:srgbClr val="000000"/>
                </a:solidFill>
                <a:latin typeface="+mn-lt"/>
              </a:rPr>
              <a:t>Salaam</a:t>
            </a:r>
            <a:endParaRPr lang="is-IS" sz="2400" dirty="0">
              <a:latin typeface="+mn-lt"/>
            </a:endParaRPr>
          </a:p>
          <a:p>
            <a:r>
              <a:rPr lang="is-IS" sz="2400" dirty="0">
                <a:solidFill>
                  <a:srgbClr val="000000"/>
                </a:solidFill>
                <a:effectLst/>
                <a:latin typeface="+mn-lt"/>
              </a:rPr>
              <a:t>1 af hverjum 2500 er með </a:t>
            </a:r>
            <a:r>
              <a:rPr lang="is-IS" sz="2400" dirty="0" err="1">
                <a:solidFill>
                  <a:srgbClr val="000000"/>
                </a:solidFill>
                <a:effectLst/>
                <a:latin typeface="+mn-lt"/>
              </a:rPr>
              <a:t>albínisma</a:t>
            </a:r>
            <a:endParaRPr lang="is-IS" sz="2400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is-IS" sz="2400" dirty="0">
                <a:solidFill>
                  <a:srgbClr val="000000"/>
                </a:solidFill>
                <a:effectLst/>
                <a:latin typeface="+mn-lt"/>
              </a:rPr>
              <a:t>4,2 milljónir er með fötlun</a:t>
            </a:r>
            <a:endParaRPr lang="is-IS" sz="2400" dirty="0">
              <a:latin typeface="+mn-lt"/>
            </a:endParaRPr>
          </a:p>
          <a:p>
            <a:r>
              <a:rPr lang="is-IS" sz="2400" dirty="0">
                <a:solidFill>
                  <a:srgbClr val="000000"/>
                </a:solidFill>
                <a:effectLst/>
                <a:latin typeface="+mn-lt"/>
              </a:rPr>
              <a:t>Hjálpræðisherinn byrjaði í Tansaníu: 1933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418AF8C-C09E-4D2C-A998-15C70B548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5632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9938" b="11126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185567" y="872613"/>
            <a:ext cx="4736222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s-IS" sz="2800" dirty="0">
                <a:solidFill>
                  <a:srgbClr val="000000"/>
                </a:solidFill>
                <a:latin typeface="+mn-lt"/>
              </a:rPr>
              <a:t>Bakgrunnur kristinboðsverkefnisins</a:t>
            </a:r>
            <a:br>
              <a:rPr lang="is-IS" sz="2800" dirty="0">
                <a:solidFill>
                  <a:srgbClr val="000000"/>
                </a:solidFill>
                <a:latin typeface="+mn-lt"/>
              </a:rPr>
            </a:br>
            <a:endParaRPr lang="is-IS" sz="280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r>
              <a:rPr lang="is-I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Fatlað fólk er oft meðal þeirra veikustu og jaðarsettustu í samfélaginu - bæði hvað varðar heilsu, menntun, vinnu og tekjumöguleika.</a:t>
            </a:r>
            <a:br>
              <a:rPr lang="is-I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is-I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s-I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Meira en helmingur fatlaðra barna í Tansaníu gengur ekki í skóla og er ólæsi í þessum hópi 48%.</a:t>
            </a:r>
            <a:endParaRPr lang="is-IS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B848A1A-7CBC-40F7-A02D-CD1879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9344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757" t="1697" r="11127" b="-1697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is-IS" sz="2800" dirty="0">
                <a:solidFill>
                  <a:srgbClr val="000000"/>
                </a:solidFill>
                <a:latin typeface="+mn-lt"/>
              </a:rPr>
              <a:t>Hvað er </a:t>
            </a:r>
            <a:r>
              <a:rPr lang="is-IS" sz="2800" dirty="0" err="1">
                <a:solidFill>
                  <a:srgbClr val="000000"/>
                </a:solidFill>
                <a:latin typeface="+mn-lt"/>
              </a:rPr>
              <a:t>Matumaini</a:t>
            </a:r>
            <a:r>
              <a:rPr lang="is-IS" sz="2800" dirty="0">
                <a:solidFill>
                  <a:srgbClr val="000000"/>
                </a:solidFill>
                <a:latin typeface="+mn-lt"/>
              </a:rPr>
              <a:t>?</a:t>
            </a:r>
            <a:br>
              <a:rPr lang="is-IS" sz="2800" dirty="0">
                <a:solidFill>
                  <a:srgbClr val="000000"/>
                </a:solidFill>
                <a:latin typeface="+mn-lt"/>
              </a:rPr>
            </a:br>
            <a:endParaRPr lang="is-IS" sz="2800" dirty="0">
              <a:solidFill>
                <a:srgbClr val="000000"/>
              </a:solidFill>
              <a:latin typeface="+mn-lt"/>
            </a:endParaRPr>
          </a:p>
          <a:p>
            <a:r>
              <a:rPr lang="is-IS" sz="2400" dirty="0"/>
              <a:t>Undanfarin 20 ár hefur Hjálpræðisherinn rekið </a:t>
            </a:r>
            <a:r>
              <a:rPr lang="is-IS" sz="2400" dirty="0" err="1"/>
              <a:t>Matumaini</a:t>
            </a:r>
            <a:r>
              <a:rPr lang="is-IS" sz="2400" dirty="0"/>
              <a:t> skólann í Tansaníu. </a:t>
            </a:r>
            <a:br>
              <a:rPr lang="is-IS" sz="2400" dirty="0"/>
            </a:br>
            <a:endParaRPr lang="is-IS" sz="2400" dirty="0"/>
          </a:p>
          <a:p>
            <a:r>
              <a:rPr lang="is-IS" sz="2400" dirty="0"/>
              <a:t>Skólinn er staðsettur í stærstu borg landsins, </a:t>
            </a:r>
            <a:r>
              <a:rPr lang="is-IS" sz="2400" dirty="0" err="1"/>
              <a:t>Dar</a:t>
            </a:r>
            <a:r>
              <a:rPr lang="is-IS" sz="2400" dirty="0"/>
              <a:t>-es-</a:t>
            </a:r>
            <a:r>
              <a:rPr lang="is-IS" sz="2400" dirty="0" err="1"/>
              <a:t>Salaam</a:t>
            </a:r>
            <a:r>
              <a:rPr lang="is-IS" sz="2400" dirty="0"/>
              <a:t>, og eru 210 nemendur alls staðar að af landinu frá 1.-7. bekk.</a:t>
            </a:r>
            <a:br>
              <a:rPr lang="is-IS" sz="2400" dirty="0"/>
            </a:br>
            <a:endParaRPr lang="is-IS" sz="2400" dirty="0"/>
          </a:p>
          <a:p>
            <a:r>
              <a:rPr lang="is-IS" sz="2400" dirty="0"/>
              <a:t>Sameiginlegt fyrir nemendur er að annaðhvort eru þeir með líkamlega þroska hömlun eða </a:t>
            </a:r>
            <a:r>
              <a:rPr lang="is-IS" sz="2400" dirty="0" err="1"/>
              <a:t>albínisma</a:t>
            </a:r>
            <a:r>
              <a:rPr lang="is-IS" sz="2400" dirty="0"/>
              <a:t> - ástand sem vegna fordóma í stórum hluta Tansaníu gerir börnin sérstaklega viðkvæm.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6A9EC94-D6FB-4CAE-A903-2F9F79298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9345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gulv, innendørs, gruppe&#10;&#10;Automatisk generert beskrivelse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3" r="20847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s-IS" sz="2800" dirty="0"/>
              <a:t>Í hvað fer stuðningur okkar?</a:t>
            </a:r>
            <a:endParaRPr lang="is-IS" sz="2000" dirty="0"/>
          </a:p>
          <a:p>
            <a:r>
              <a:rPr lang="is-IS" sz="2000" dirty="0"/>
              <a:t>Daglegur rekstur skólans</a:t>
            </a:r>
          </a:p>
          <a:p>
            <a:r>
              <a:rPr lang="is-IS" sz="2000" dirty="0"/>
              <a:t>Hjálpartæki fyrir börnin</a:t>
            </a:r>
          </a:p>
          <a:p>
            <a:r>
              <a:rPr lang="is-IS" sz="2000" dirty="0"/>
              <a:t>Heimavist og skólavist</a:t>
            </a:r>
          </a:p>
          <a:p>
            <a:r>
              <a:rPr lang="is-IS" sz="2000" dirty="0"/>
              <a:t>Þetta felur í sér (en takmarkast ekki við):</a:t>
            </a:r>
            <a:br>
              <a:rPr lang="is-IS" sz="2000" dirty="0"/>
            </a:br>
            <a:br>
              <a:rPr lang="is-IS" sz="2000" dirty="0"/>
            </a:br>
            <a:r>
              <a:rPr lang="is-IS" sz="2000" dirty="0"/>
              <a:t>- Mat</a:t>
            </a:r>
            <a:br>
              <a:rPr lang="is-IS" sz="2000" dirty="0"/>
            </a:br>
            <a:r>
              <a:rPr lang="is-IS" sz="2000" dirty="0"/>
              <a:t>- Fatnað</a:t>
            </a:r>
            <a:br>
              <a:rPr lang="is-IS" sz="2000" dirty="0"/>
            </a:br>
            <a:r>
              <a:rPr lang="is-IS" sz="2000" dirty="0"/>
              <a:t>- Skólavörur</a:t>
            </a:r>
            <a:br>
              <a:rPr lang="is-IS" sz="2000" dirty="0"/>
            </a:br>
            <a:r>
              <a:rPr lang="is-IS" sz="2000" dirty="0"/>
              <a:t>- Hreinlætisvörur</a:t>
            </a:r>
            <a:br>
              <a:rPr lang="is-IS" sz="2000" dirty="0"/>
            </a:br>
            <a:r>
              <a:rPr lang="is-IS" sz="2000" dirty="0"/>
              <a:t>- Lækniseftirfylgni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C04C804-2D21-4FD4-99FF-FA2AACD20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9345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095" b="20501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s-IS" sz="2800" dirty="0"/>
              <a:t>Til hvers er stuðningur okkar?</a:t>
            </a:r>
            <a:endParaRPr lang="is-IS" sz="2000" dirty="0"/>
          </a:p>
          <a:p>
            <a:r>
              <a:rPr lang="is-IS" sz="2000" dirty="0"/>
              <a:t>Tilboð um tómstundir, skoðunarferðir, hátíðahöld (svo sem afmæli) o.s.frv.</a:t>
            </a:r>
          </a:p>
          <a:p>
            <a:r>
              <a:rPr lang="is-IS" sz="2000" dirty="0"/>
              <a:t>Auk alls þessa er stutt við þróun verkefna með áherslu á utanaðkomandi starf, þar sem menn vilja efla þekkingu og getu fjölskyldna og sveitarfélaga til að sinna fötluðum börnum - auk þess að vinna með skólum til að tryggja fleiri skóla sem að fela í sér og auðvelda að allir verði að geta tekið þátt í kennslu og daglegu skólalífi.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9CED0E1-87A8-4D9A-8F48-16DAFDF77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5632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A6C826A-7EA8-41C5-8BF1-BE32C49F0F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9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7A79B6C-94CE-43BB-9D40-065905359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68"/>
          <a:stretch/>
        </p:blipFill>
        <p:spPr>
          <a:xfrm>
            <a:off x="2760306" y="4962984"/>
            <a:ext cx="6858000" cy="18950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3BEAE-2C1C-41BB-9624-5E43107C20E3}"/>
              </a:ext>
            </a:extLst>
          </p:cNvPr>
          <p:cNvSpPr txBox="1"/>
          <p:nvPr/>
        </p:nvSpPr>
        <p:spPr>
          <a:xfrm>
            <a:off x="1568144" y="1122505"/>
            <a:ext cx="90557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5400" dirty="0">
                <a:solidFill>
                  <a:schemeClr val="bg1"/>
                </a:solidFill>
              </a:rPr>
              <a:t>Reikningsnúmer: </a:t>
            </a:r>
          </a:p>
          <a:p>
            <a:pPr algn="ctr"/>
            <a:r>
              <a:rPr lang="is-IS" sz="5400" dirty="0">
                <a:solidFill>
                  <a:schemeClr val="bg1"/>
                </a:solidFill>
              </a:rPr>
              <a:t>513-26-9473</a:t>
            </a:r>
          </a:p>
          <a:p>
            <a:pPr algn="ctr"/>
            <a:r>
              <a:rPr lang="is-IS" sz="5400" dirty="0">
                <a:solidFill>
                  <a:schemeClr val="bg1"/>
                </a:solidFill>
              </a:rPr>
              <a:t>merkt </a:t>
            </a:r>
            <a:r>
              <a:rPr lang="is-IS" sz="5400" dirty="0" err="1">
                <a:solidFill>
                  <a:schemeClr val="bg1"/>
                </a:solidFill>
              </a:rPr>
              <a:t>Matumaini</a:t>
            </a:r>
            <a:endParaRPr lang="is-IS" sz="5400" dirty="0">
              <a:solidFill>
                <a:schemeClr val="bg1"/>
              </a:solidFill>
            </a:endParaRPr>
          </a:p>
          <a:p>
            <a:pPr algn="ctr"/>
            <a:r>
              <a:rPr lang="is-IS" sz="5400" dirty="0">
                <a:solidFill>
                  <a:schemeClr val="bg1"/>
                </a:solidFill>
              </a:rPr>
              <a:t>Kennitala: 620169 1539</a:t>
            </a:r>
          </a:p>
        </p:txBody>
      </p:sp>
    </p:spTree>
    <p:extLst>
      <p:ext uri="{BB962C8B-B14F-4D97-AF65-F5344CB8AC3E}">
        <p14:creationId xmlns:p14="http://schemas.microsoft.com/office/powerpoint/2010/main" val="8384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ø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lsesarmeens powerpointmal 2018-rød.potx  -  Skrivebeskyttet" id="{C3441060-C457-4F1F-855C-B9EE08E0B048}" vid="{C697FE69-5EC3-4FFC-A553-3D5CCC2BA7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97801A0C8E40E44863E80A44509606C" ma:contentTypeVersion="10" ma:contentTypeDescription="Opprett et nytt dokument." ma:contentTypeScope="" ma:versionID="409c93863a34fc4143fb21cb94056f64">
  <xsd:schema xmlns:xsd="http://www.w3.org/2001/XMLSchema" xmlns:xs="http://www.w3.org/2001/XMLSchema" xmlns:p="http://schemas.microsoft.com/office/2006/metadata/properties" xmlns:ns3="0182fa81-8a89-4748-bbc5-62c279a25235" xmlns:ns4="0f5182aa-c016-435c-bb25-9437ee54f932" targetNamespace="http://schemas.microsoft.com/office/2006/metadata/properties" ma:root="true" ma:fieldsID="6c1f97424f6dcecdc061eaf5482bd010" ns3:_="" ns4:_="">
    <xsd:import namespace="0182fa81-8a89-4748-bbc5-62c279a25235"/>
    <xsd:import namespace="0f5182aa-c016-435c-bb25-9437ee54f93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2fa81-8a89-4748-bbc5-62c279a252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182aa-c016-435c-bb25-9437ee54f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0BCDFD-8AC5-4A45-B0B6-965CC27E50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3812B-67AE-4262-BDED-F2DC5552CD03}">
  <ds:schemaRefs>
    <ds:schemaRef ds:uri="0182fa81-8a89-4748-bbc5-62c279a25235"/>
    <ds:schemaRef ds:uri="0f5182aa-c016-435c-bb25-9437ee54f9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2A1E59-A427-4BD4-8D08-9FC165756568}">
  <ds:schemaRefs>
    <ds:schemaRef ds:uri="0182fa81-8a89-4748-bbc5-62c279a25235"/>
    <ds:schemaRef ds:uri="0f5182aa-c016-435c-bb25-9437ee54f9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Frelsesarmeens powerpointmal 2018-rød</Template>
  <TotalTime>7134</TotalTime>
  <Words>285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Garamond</vt:lpstr>
      <vt:lpstr>Gill Sans</vt:lpstr>
      <vt:lpstr>Gill Sans MT</vt:lpstr>
      <vt:lpstr>Rød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Ståle Myksvoll Ørsnes</dc:creator>
  <cp:lastModifiedBy>Linda Bjork</cp:lastModifiedBy>
  <cp:revision>2</cp:revision>
  <cp:lastPrinted>2018-03-13T15:15:55Z</cp:lastPrinted>
  <dcterms:created xsi:type="dcterms:W3CDTF">2022-01-10T09:50:08Z</dcterms:created>
  <dcterms:modified xsi:type="dcterms:W3CDTF">2022-01-21T09:24:35Z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0x010100C97801A0C8E40E44863E80A44509606C</vt:lpwstr>
  </property>
</Properties>
</file>